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56" r:id="rId5"/>
    <p:sldId id="257" r:id="rId6"/>
    <p:sldId id="258" r:id="rId7"/>
    <p:sldId id="263" r:id="rId8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1F6437-211C-4947-B22E-EEFDD5139F20}" v="1" dt="2025-10-02T14:44:33.7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49"/>
    <p:restoredTop sz="94658"/>
  </p:normalViewPr>
  <p:slideViewPr>
    <p:cSldViewPr snapToGrid="0">
      <p:cViewPr varScale="1">
        <p:scale>
          <a:sx n="107" d="100"/>
          <a:sy n="107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057" cy="497375"/>
          </a:xfrm>
          <a:prstGeom prst="rect">
            <a:avLst/>
          </a:prstGeom>
        </p:spPr>
        <p:txBody>
          <a:bodyPr vert="horz" lIns="62981" tIns="31491" rIns="62981" bIns="31491" rtlCol="0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531" y="0"/>
            <a:ext cx="2946057" cy="497375"/>
          </a:xfrm>
          <a:prstGeom prst="rect">
            <a:avLst/>
          </a:prstGeom>
        </p:spPr>
        <p:txBody>
          <a:bodyPr vert="horz" lIns="62981" tIns="31491" rIns="62981" bIns="31491" rtlCol="0"/>
          <a:lstStyle>
            <a:lvl1pPr algn="r">
              <a:defRPr sz="800"/>
            </a:lvl1pPr>
          </a:lstStyle>
          <a:p>
            <a:fld id="{7A8225A4-3F37-40F6-B23D-C5B44C616BB7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81" tIns="31491" rIns="62981" bIns="3149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42" y="4777216"/>
            <a:ext cx="5438791" cy="3908730"/>
          </a:xfrm>
          <a:prstGeom prst="rect">
            <a:avLst/>
          </a:prstGeom>
        </p:spPr>
        <p:txBody>
          <a:bodyPr vert="horz" lIns="62981" tIns="31491" rIns="62981" bIns="3149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263"/>
            <a:ext cx="2946057" cy="497375"/>
          </a:xfrm>
          <a:prstGeom prst="rect">
            <a:avLst/>
          </a:prstGeom>
        </p:spPr>
        <p:txBody>
          <a:bodyPr vert="horz" lIns="62981" tIns="31491" rIns="62981" bIns="31491" rtlCol="0" anchor="b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531" y="9429263"/>
            <a:ext cx="2946057" cy="497375"/>
          </a:xfrm>
          <a:prstGeom prst="rect">
            <a:avLst/>
          </a:prstGeom>
        </p:spPr>
        <p:txBody>
          <a:bodyPr vert="horz" lIns="62981" tIns="31491" rIns="62981" bIns="31491" rtlCol="0" anchor="b"/>
          <a:lstStyle>
            <a:lvl1pPr algn="r">
              <a:defRPr sz="800"/>
            </a:lvl1pPr>
          </a:lstStyle>
          <a:p>
            <a:fld id="{C516FFD6-9611-4D1B-BAD3-8AD7908A4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767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4250">
              <a:defRPr/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6FFD6-9611-4D1B-BAD3-8AD7908A403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317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5C5B-F7E8-40B3-A392-31F548844E78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5C2D-FC9B-4DA3-A57A-18551236D4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05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5C5B-F7E8-40B3-A392-31F548844E78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5C2D-FC9B-4DA3-A57A-18551236D4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427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5C5B-F7E8-40B3-A392-31F548844E78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5C2D-FC9B-4DA3-A57A-18551236D4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987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5C5B-F7E8-40B3-A392-31F548844E78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5C2D-FC9B-4DA3-A57A-18551236D4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096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5C5B-F7E8-40B3-A392-31F548844E78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5C2D-FC9B-4DA3-A57A-18551236D4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85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5C5B-F7E8-40B3-A392-31F548844E78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5C2D-FC9B-4DA3-A57A-18551236D4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146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5C5B-F7E8-40B3-A392-31F548844E78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5C2D-FC9B-4DA3-A57A-18551236D4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045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5C5B-F7E8-40B3-A392-31F548844E78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5C2D-FC9B-4DA3-A57A-18551236D4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774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5C5B-F7E8-40B3-A392-31F548844E78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5C2D-FC9B-4DA3-A57A-18551236D4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367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5C5B-F7E8-40B3-A392-31F548844E78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5C2D-FC9B-4DA3-A57A-18551236D4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599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5C5B-F7E8-40B3-A392-31F548844E78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5C2D-FC9B-4DA3-A57A-18551236D4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9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85C5B-F7E8-40B3-A392-31F548844E78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E5C2D-FC9B-4DA3-A57A-18551236D4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01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P5372 Diners Republic Slide Blanks36.jpg">
            <a:extLst>
              <a:ext uri="{FF2B5EF4-FFF2-40B4-BE49-F238E27FC236}">
                <a16:creationId xmlns:a16="http://schemas.microsoft.com/office/drawing/2014/main" id="{7FEF5DB3-D342-4238-A8BE-8855CAFCAE7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74" t="-1" r="11407" b="-1"/>
          <a:stretch/>
        </p:blipFill>
        <p:spPr>
          <a:xfrm>
            <a:off x="0" y="0"/>
            <a:ext cx="9906000" cy="6791417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C3BA0C8-218A-435C-8DD1-F0E0D8622E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194591"/>
              </p:ext>
            </p:extLst>
          </p:nvPr>
        </p:nvGraphicFramePr>
        <p:xfrm>
          <a:off x="182692" y="22344"/>
          <a:ext cx="9540616" cy="6896624"/>
        </p:xfrm>
        <a:graphic>
          <a:graphicData uri="http://schemas.openxmlformats.org/drawingml/2006/table">
            <a:tbl>
              <a:tblPr firstRow="1" firstCol="1" bandRow="1"/>
              <a:tblGrid>
                <a:gridCol w="1408293">
                  <a:extLst>
                    <a:ext uri="{9D8B030D-6E8A-4147-A177-3AD203B41FA5}">
                      <a16:colId xmlns:a16="http://schemas.microsoft.com/office/drawing/2014/main" val="1138618432"/>
                    </a:ext>
                  </a:extLst>
                </a:gridCol>
                <a:gridCol w="1544101">
                  <a:extLst>
                    <a:ext uri="{9D8B030D-6E8A-4147-A177-3AD203B41FA5}">
                      <a16:colId xmlns:a16="http://schemas.microsoft.com/office/drawing/2014/main" val="2221371375"/>
                    </a:ext>
                  </a:extLst>
                </a:gridCol>
                <a:gridCol w="1476103">
                  <a:extLst>
                    <a:ext uri="{9D8B030D-6E8A-4147-A177-3AD203B41FA5}">
                      <a16:colId xmlns:a16="http://schemas.microsoft.com/office/drawing/2014/main" val="333292127"/>
                    </a:ext>
                  </a:extLst>
                </a:gridCol>
                <a:gridCol w="1580605">
                  <a:extLst>
                    <a:ext uri="{9D8B030D-6E8A-4147-A177-3AD203B41FA5}">
                      <a16:colId xmlns:a16="http://schemas.microsoft.com/office/drawing/2014/main" val="2160001298"/>
                    </a:ext>
                  </a:extLst>
                </a:gridCol>
                <a:gridCol w="1606732">
                  <a:extLst>
                    <a:ext uri="{9D8B030D-6E8A-4147-A177-3AD203B41FA5}">
                      <a16:colId xmlns:a16="http://schemas.microsoft.com/office/drawing/2014/main" val="161185615"/>
                    </a:ext>
                  </a:extLst>
                </a:gridCol>
                <a:gridCol w="1924782">
                  <a:extLst>
                    <a:ext uri="{9D8B030D-6E8A-4147-A177-3AD203B41FA5}">
                      <a16:colId xmlns:a16="http://schemas.microsoft.com/office/drawing/2014/main" val="4133672423"/>
                    </a:ext>
                  </a:extLst>
                </a:gridCol>
              </a:tblGrid>
              <a:tr h="1122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2255130"/>
                  </a:ext>
                </a:extLst>
              </a:tr>
              <a:tr h="2521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1</a:t>
                      </a: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TUESDAY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FRIDAY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888511"/>
                  </a:ext>
                </a:extLst>
              </a:tr>
              <a:tr h="15049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Meal Deal Grab &amp; Go Main</a:t>
                      </a:r>
                      <a:endParaRPr lang="en-GB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dirty="0"/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latin typeface="Tw Cen MT" panose="020B0602020104020603" pitchFamily="34" charset="0"/>
                        </a:rPr>
                        <a:t>Pasta Carbonara With Garlic Bread</a:t>
                      </a:r>
                      <a:endParaRPr lang="en-GB" sz="1100" i="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GLUTEN/EGG/MILK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Japanese Crispy Katsu Chicken Curry with Rice</a:t>
                      </a:r>
                      <a:endParaRPr lang="en-GB" sz="1100" b="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800" b="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GLUTEN/MUSTARD</a:t>
                      </a:r>
                      <a:endParaRPr lang="en-GB" sz="1000" i="1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Roast Chicken Yorkshire Pudding Wrap &amp;Skin on Roast Potatoes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</a:t>
                      </a:r>
                      <a:endParaRPr lang="en-GB" sz="1100" b="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Smokey BBQ Chicken Burrito</a:t>
                      </a:r>
                      <a:endParaRPr lang="en-GB" sz="800" b="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b="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MILK/GLUTEN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Battered Fish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GLUTEN/FISH</a:t>
                      </a:r>
                      <a:endParaRPr lang="en-GB" sz="8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Plain Sausage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GLUTEN/SULPHITES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Served with Chips, Beans, Peas, Curry Sauce &amp; Gravy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9036611"/>
                  </a:ext>
                </a:extLst>
              </a:tr>
              <a:tr h="13498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Meal Deal Grab &amp; Go Vegetarian</a:t>
                      </a:r>
                      <a:endParaRPr lang="en-GB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Macaroni Cheese with Garlic Bread.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b="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GLUTEN/MILK/MUSTARD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b="0" i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CONTAIN SOYA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Chinese Vegetable Spring Roll, Egg Fried Rice &amp; Curry Sauce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GLUTEN/EGG/MUSTARD/SOYA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Vegetable Sausage, Mashed potato &amp;Gravy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MILK/SOYA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Mexican Chilli Bean Burrito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MILK/GLUTEN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Veggie Sausage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SOYA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Served with Chips, Beans, Peas, Curry Sauce &amp; Gravy 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6328503"/>
                  </a:ext>
                </a:extLst>
              </a:tr>
              <a:tr h="8418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Neo Pizza Slice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90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Pepperoni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SOYA/MUSTARD/MILK/GLUTEN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Margarita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Meat Feast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SOYA/MUSTARD/MILK/GLUTEN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4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Margarita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Garlic Chicken &amp; Sweetcorn</a:t>
                      </a:r>
                      <a:endParaRPr lang="en-GB" sz="11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Margarita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BBQ Chicken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Margarita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Chicken Tikka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GLUTEN/MILK/SULPHITES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Margarita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8669811"/>
                  </a:ext>
                </a:extLst>
              </a:tr>
              <a:tr h="7483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Daily Panini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 Contain GLUTEN/MILK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b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Pepperoni &amp; Cheese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SOYA/MUSTARD/MILK/GLUTEN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Cheese &amp; Tomato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Sweet Chilli Chicken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Cheese &amp; Tomato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Pepperoni &amp; Cheese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SOYA/MUSTARD/MILK/GLUTEN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Cheese &amp; Tomato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Spicy Chicken</a:t>
                      </a:r>
                      <a:endParaRPr lang="en-GB" sz="800" b="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Cheese &amp; Tomato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Tuna &amp; Cheese</a:t>
                      </a:r>
                      <a:endParaRPr lang="en-GB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FISH/EGG/MILK/GLUTEN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Cheese &amp; Tomato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601943"/>
                  </a:ext>
                </a:extLst>
              </a:tr>
              <a:tr h="971838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AVAILABLE DAILY</a:t>
                      </a:r>
                      <a:endParaRPr lang="en-GB" sz="1200" b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Jacket Potatoes with a selection of hot &amp; cold fillings 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Sandwiches/Baguettes with a variety of fillings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selection of fresh fruit, homemade desserts, cakes, bakes &amp; cookies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7141894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749CB1C-2E82-48BC-A961-7122E8C62E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42335" y="5962085"/>
            <a:ext cx="581609" cy="826134"/>
          </a:xfrm>
          <a:prstGeom prst="rect">
            <a:avLst/>
          </a:prstGeom>
        </p:spPr>
      </p:pic>
      <p:pic>
        <p:nvPicPr>
          <p:cNvPr id="8" name="Picture 7" descr="A red circle with white text and a fish&#10;&#10;Description automatically generated">
            <a:extLst>
              <a:ext uri="{FF2B5EF4-FFF2-40B4-BE49-F238E27FC236}">
                <a16:creationId xmlns:a16="http://schemas.microsoft.com/office/drawing/2014/main" id="{C4D0DBE5-F8D5-4003-7B24-54E5E0736C2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2495" y="121503"/>
            <a:ext cx="960644" cy="960644"/>
          </a:xfrm>
          <a:prstGeom prst="rect">
            <a:avLst/>
          </a:prstGeom>
        </p:spPr>
      </p:pic>
      <p:pic>
        <p:nvPicPr>
          <p:cNvPr id="12" name="Picture 11" descr="A red and green sign&#10;&#10;Description automatically generated">
            <a:extLst>
              <a:ext uri="{FF2B5EF4-FFF2-40B4-BE49-F238E27FC236}">
                <a16:creationId xmlns:a16="http://schemas.microsoft.com/office/drawing/2014/main" id="{28880B8F-8349-231F-891B-5D4010809B8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672" y="89687"/>
            <a:ext cx="1024276" cy="1024276"/>
          </a:xfrm>
          <a:prstGeom prst="rect">
            <a:avLst/>
          </a:prstGeom>
        </p:spPr>
      </p:pic>
      <p:pic>
        <p:nvPicPr>
          <p:cNvPr id="2" name="Picture 1" descr="A red circle with black text&#10;&#10;AI-generated content may be incorrect.">
            <a:extLst>
              <a:ext uri="{FF2B5EF4-FFF2-40B4-BE49-F238E27FC236}">
                <a16:creationId xmlns:a16="http://schemas.microsoft.com/office/drawing/2014/main" id="{193919B2-83B2-BF19-437B-DA8E48C6A7D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2122" y="66583"/>
            <a:ext cx="1047380" cy="1047380"/>
          </a:xfrm>
          <a:prstGeom prst="rect">
            <a:avLst/>
          </a:prstGeom>
        </p:spPr>
      </p:pic>
      <p:pic>
        <p:nvPicPr>
          <p:cNvPr id="7" name="Picture 6" descr="A round red white and blue sign with a flag&#10;&#10;Description automatically generated">
            <a:extLst>
              <a:ext uri="{FF2B5EF4-FFF2-40B4-BE49-F238E27FC236}">
                <a16:creationId xmlns:a16="http://schemas.microsoft.com/office/drawing/2014/main" id="{5D97502C-6716-1168-CB0C-836E136B86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944" y="72287"/>
            <a:ext cx="1115467" cy="1059076"/>
          </a:xfrm>
          <a:prstGeom prst="rect">
            <a:avLst/>
          </a:prstGeom>
        </p:spPr>
      </p:pic>
      <p:pic>
        <p:nvPicPr>
          <p:cNvPr id="3" name="Picture 2" descr="A logo with text on it&#10;&#10;Description automatically generated">
            <a:extLst>
              <a:ext uri="{FF2B5EF4-FFF2-40B4-BE49-F238E27FC236}">
                <a16:creationId xmlns:a16="http://schemas.microsoft.com/office/drawing/2014/main" id="{A9544195-0EE3-E78D-74F7-8BF751BC774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3874" y="-77258"/>
            <a:ext cx="1335062" cy="133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172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P5372 Diners Republic Slide Blanks36.jpg">
            <a:extLst>
              <a:ext uri="{FF2B5EF4-FFF2-40B4-BE49-F238E27FC236}">
                <a16:creationId xmlns:a16="http://schemas.microsoft.com/office/drawing/2014/main" id="{6E54A1CD-FE8B-4AFD-A9DA-BF51816D41F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74" t="-1" r="11407" b="-1"/>
          <a:stretch/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5667E40-DFCA-43CB-91F3-23026634BE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239609"/>
              </p:ext>
            </p:extLst>
          </p:nvPr>
        </p:nvGraphicFramePr>
        <p:xfrm>
          <a:off x="148346" y="282106"/>
          <a:ext cx="9609308" cy="6562572"/>
        </p:xfrm>
        <a:graphic>
          <a:graphicData uri="http://schemas.openxmlformats.org/drawingml/2006/table">
            <a:tbl>
              <a:tblPr firstRow="1" firstCol="1" bandRow="1"/>
              <a:tblGrid>
                <a:gridCol w="1389436">
                  <a:extLst>
                    <a:ext uri="{9D8B030D-6E8A-4147-A177-3AD203B41FA5}">
                      <a16:colId xmlns:a16="http://schemas.microsoft.com/office/drawing/2014/main" val="3976065347"/>
                    </a:ext>
                  </a:extLst>
                </a:gridCol>
                <a:gridCol w="1488331">
                  <a:extLst>
                    <a:ext uri="{9D8B030D-6E8A-4147-A177-3AD203B41FA5}">
                      <a16:colId xmlns:a16="http://schemas.microsoft.com/office/drawing/2014/main" val="187126651"/>
                    </a:ext>
                  </a:extLst>
                </a:gridCol>
                <a:gridCol w="1643975">
                  <a:extLst>
                    <a:ext uri="{9D8B030D-6E8A-4147-A177-3AD203B41FA5}">
                      <a16:colId xmlns:a16="http://schemas.microsoft.com/office/drawing/2014/main" val="2581835263"/>
                    </a:ext>
                  </a:extLst>
                </a:gridCol>
                <a:gridCol w="1605064">
                  <a:extLst>
                    <a:ext uri="{9D8B030D-6E8A-4147-A177-3AD203B41FA5}">
                      <a16:colId xmlns:a16="http://schemas.microsoft.com/office/drawing/2014/main" val="1266536844"/>
                    </a:ext>
                  </a:extLst>
                </a:gridCol>
                <a:gridCol w="1527242">
                  <a:extLst>
                    <a:ext uri="{9D8B030D-6E8A-4147-A177-3AD203B41FA5}">
                      <a16:colId xmlns:a16="http://schemas.microsoft.com/office/drawing/2014/main" val="3944316503"/>
                    </a:ext>
                  </a:extLst>
                </a:gridCol>
                <a:gridCol w="1955260">
                  <a:extLst>
                    <a:ext uri="{9D8B030D-6E8A-4147-A177-3AD203B41FA5}">
                      <a16:colId xmlns:a16="http://schemas.microsoft.com/office/drawing/2014/main" val="3235715607"/>
                    </a:ext>
                  </a:extLst>
                </a:gridCol>
              </a:tblGrid>
              <a:tr h="10726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0964463"/>
                  </a:ext>
                </a:extLst>
              </a:tr>
              <a:tr h="2727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2</a:t>
                      </a: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TUESDAY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FRIDAY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800878"/>
                  </a:ext>
                </a:extLst>
              </a:tr>
              <a:tr h="13498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Meal Deal Grab &amp; Go Main</a:t>
                      </a:r>
                      <a:endParaRPr lang="en-GB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Naples Lasagne with Garlic Bread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GLUTEN/MILK/MUSTARD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CONTAIN EGG/SOYA</a:t>
                      </a:r>
                      <a:endParaRPr lang="en-GB" sz="800" b="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i="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American Jumbo Hot Dog &amp; Cajun Wedges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GLUTEN/SOYA/SULPHITES</a:t>
                      </a:r>
                      <a:endParaRPr lang="en-GB" sz="8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Roast Gammon Yorkshire Pudding Wrap &amp; Skin on Roast Potatoes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</a:t>
                      </a:r>
                      <a:endParaRPr kumimoji="0" lang="en-GB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South Asia Chicken Tikka Marsala served with Cardamon Rice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CONTAIN GLUTEN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Battered Fish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GLUTEN/FISH</a:t>
                      </a:r>
                      <a:endParaRPr lang="en-GB" sz="8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Plain Sausage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GLUTEN/SULPHITES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Served with Chips, Beans, Peas, Curry Sauce &amp; Gravy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0211557"/>
                  </a:ext>
                </a:extLst>
              </a:tr>
              <a:tr h="10019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Meal Deal Grab &amp; Go Vegetarian</a:t>
                      </a:r>
                      <a:endParaRPr lang="en-GB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Vegan Pasta Bolognaise with Garlic Bread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GLUTEN/SOYA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CONTAIN MILK EGG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Veggie Bean Burger &amp; Cajun Wedges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GLUTEN/SULPHATES/EGG/MILK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/SOYA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Cheese and Potato Pie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With Gravy&amp; Vegetables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GLUTEN/EGG/MILK/MUSTARD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Goan Sweet Potato and Chickpea Curry with Cardamon Rice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MILK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CONTAIN GLUTEN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Veggie Sausage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SOYA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Served with Chips, Beans, Peas, Curry Sauce &amp; Gravy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438401"/>
                  </a:ext>
                </a:extLst>
              </a:tr>
              <a:tr h="9307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Neo Pizza Slice</a:t>
                      </a:r>
                      <a:endParaRPr lang="en-GB" sz="1400" b="1" i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90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90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Pepperoni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SOYA/MUSTARD/MILK/GLUTEN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Margarita</a:t>
                      </a:r>
                      <a:r>
                        <a:rPr lang="en-GB" sz="18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Meat Feast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SOYA/MUSTARD/MILK/GLUTEN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Margarita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Garlic Chicken &amp; Sweetcorn</a:t>
                      </a:r>
                      <a:endParaRPr lang="en-GB" sz="800" b="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1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Margarita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BBQ Chicken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Margarita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Chicken Tikka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GLUTEN/MILK/SULPHITES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1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Margarita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297204"/>
                  </a:ext>
                </a:extLst>
              </a:tr>
              <a:tr h="714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Daily Panini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 Contain GLUTEN/MILK</a:t>
                      </a:r>
                      <a:endParaRPr lang="en-GB" sz="9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Pepperoni &amp; Cheese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SOYA/MUSTARD/MILK/GLUTEN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Cheese &amp; Tomato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Sweet Chilli Chicken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Cheese &amp; Tomato 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Pepperoni &amp; Cheese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SOYA/MUSTARD/MILK/GLUTEN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b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Cheese &amp; Tomato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Spicy Chicken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Cheese &amp; Tomato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Tuna &amp; Cheese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FISH/EGG/MILK/GLUTEN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Cheese &amp; Tomato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601590"/>
                  </a:ext>
                </a:extLst>
              </a:tr>
              <a:tr h="1027579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AVAILABLE DAILY</a:t>
                      </a:r>
                      <a:endParaRPr lang="en-GB" sz="1200" b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Jacket Potatoes with a selection of hot &amp; cold fillings 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Sandwiches/Baguettes with a variety of fillings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selection of fresh fruit, homemade desserts, cakes, bakes &amp; cookies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1873008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6622EB71-CE71-4769-A95F-A969295D4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7760" y="6031866"/>
            <a:ext cx="581609" cy="826134"/>
          </a:xfrm>
          <a:prstGeom prst="rect">
            <a:avLst/>
          </a:prstGeom>
        </p:spPr>
      </p:pic>
      <p:pic>
        <p:nvPicPr>
          <p:cNvPr id="10" name="Picture 9" descr="A red circle with white text and a fish&#10;&#10;Description automatically generated">
            <a:extLst>
              <a:ext uri="{FF2B5EF4-FFF2-40B4-BE49-F238E27FC236}">
                <a16:creationId xmlns:a16="http://schemas.microsoft.com/office/drawing/2014/main" id="{743DFF21-68F8-74EC-EEE4-B898E1E0AB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5584" y="310544"/>
            <a:ext cx="960644" cy="960644"/>
          </a:xfrm>
          <a:prstGeom prst="rect">
            <a:avLst/>
          </a:prstGeom>
        </p:spPr>
      </p:pic>
      <p:pic>
        <p:nvPicPr>
          <p:cNvPr id="11" name="Picture 10" descr="A round red white and blue sign with a flag&#10;&#10;Description automatically generated">
            <a:extLst>
              <a:ext uri="{FF2B5EF4-FFF2-40B4-BE49-F238E27FC236}">
                <a16:creationId xmlns:a16="http://schemas.microsoft.com/office/drawing/2014/main" id="{7435DCF7-F319-9C19-2E35-CBC1A216FD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10544"/>
            <a:ext cx="1011794" cy="960644"/>
          </a:xfrm>
          <a:prstGeom prst="rect">
            <a:avLst/>
          </a:prstGeom>
        </p:spPr>
      </p:pic>
      <p:pic>
        <p:nvPicPr>
          <p:cNvPr id="4" name="Picture 3" descr="A red and green sign&#10;&#10;Description automatically generated">
            <a:extLst>
              <a:ext uri="{FF2B5EF4-FFF2-40B4-BE49-F238E27FC236}">
                <a16:creationId xmlns:a16="http://schemas.microsoft.com/office/drawing/2014/main" id="{120D8BA5-3E15-434E-67F1-DF92BB278E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801" y="278728"/>
            <a:ext cx="1024276" cy="1024276"/>
          </a:xfrm>
          <a:prstGeom prst="rect">
            <a:avLst/>
          </a:prstGeom>
        </p:spPr>
      </p:pic>
      <p:pic>
        <p:nvPicPr>
          <p:cNvPr id="9" name="Picture 8" descr="A pink and yellow text on a black background&#10;&#10;Description automatically generated">
            <a:extLst>
              <a:ext uri="{FF2B5EF4-FFF2-40B4-BE49-F238E27FC236}">
                <a16:creationId xmlns:a16="http://schemas.microsoft.com/office/drawing/2014/main" id="{1C2F4A28-DB16-6C24-F50D-42EBE9753A6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386" y="311650"/>
            <a:ext cx="991354" cy="991354"/>
          </a:xfrm>
          <a:prstGeom prst="rect">
            <a:avLst/>
          </a:prstGeom>
        </p:spPr>
      </p:pic>
      <p:pic>
        <p:nvPicPr>
          <p:cNvPr id="3" name="Picture 2" descr="A logo with text on it&#10;&#10;Description automatically generated">
            <a:extLst>
              <a:ext uri="{FF2B5EF4-FFF2-40B4-BE49-F238E27FC236}">
                <a16:creationId xmlns:a16="http://schemas.microsoft.com/office/drawing/2014/main" id="{FDE590C9-D0EC-418B-2217-4A5D17783E9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6195" y="310544"/>
            <a:ext cx="1024277" cy="1024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624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58708-25C9-B85E-9A52-98AE42603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P5372 Diners Republic Slide Blanks36.jpg">
            <a:extLst>
              <a:ext uri="{FF2B5EF4-FFF2-40B4-BE49-F238E27FC236}">
                <a16:creationId xmlns:a16="http://schemas.microsoft.com/office/drawing/2014/main" id="{58067242-1AF5-90EB-2427-2B9C450EB49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74" t="-1" r="11407" b="-1"/>
          <a:stretch/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F90808C-4315-0214-40AC-9D0F957A61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833381"/>
              </p:ext>
            </p:extLst>
          </p:nvPr>
        </p:nvGraphicFramePr>
        <p:xfrm>
          <a:off x="148346" y="282106"/>
          <a:ext cx="9609308" cy="6626208"/>
        </p:xfrm>
        <a:graphic>
          <a:graphicData uri="http://schemas.openxmlformats.org/drawingml/2006/table">
            <a:tbl>
              <a:tblPr firstRow="1" firstCol="1" bandRow="1"/>
              <a:tblGrid>
                <a:gridCol w="1389436">
                  <a:extLst>
                    <a:ext uri="{9D8B030D-6E8A-4147-A177-3AD203B41FA5}">
                      <a16:colId xmlns:a16="http://schemas.microsoft.com/office/drawing/2014/main" val="3976065347"/>
                    </a:ext>
                  </a:extLst>
                </a:gridCol>
                <a:gridCol w="1488331">
                  <a:extLst>
                    <a:ext uri="{9D8B030D-6E8A-4147-A177-3AD203B41FA5}">
                      <a16:colId xmlns:a16="http://schemas.microsoft.com/office/drawing/2014/main" val="187126651"/>
                    </a:ext>
                  </a:extLst>
                </a:gridCol>
                <a:gridCol w="1643975">
                  <a:extLst>
                    <a:ext uri="{9D8B030D-6E8A-4147-A177-3AD203B41FA5}">
                      <a16:colId xmlns:a16="http://schemas.microsoft.com/office/drawing/2014/main" val="2581835263"/>
                    </a:ext>
                  </a:extLst>
                </a:gridCol>
                <a:gridCol w="1605064">
                  <a:extLst>
                    <a:ext uri="{9D8B030D-6E8A-4147-A177-3AD203B41FA5}">
                      <a16:colId xmlns:a16="http://schemas.microsoft.com/office/drawing/2014/main" val="1266536844"/>
                    </a:ext>
                  </a:extLst>
                </a:gridCol>
                <a:gridCol w="1527242">
                  <a:extLst>
                    <a:ext uri="{9D8B030D-6E8A-4147-A177-3AD203B41FA5}">
                      <a16:colId xmlns:a16="http://schemas.microsoft.com/office/drawing/2014/main" val="3944316503"/>
                    </a:ext>
                  </a:extLst>
                </a:gridCol>
                <a:gridCol w="1955260">
                  <a:extLst>
                    <a:ext uri="{9D8B030D-6E8A-4147-A177-3AD203B41FA5}">
                      <a16:colId xmlns:a16="http://schemas.microsoft.com/office/drawing/2014/main" val="3235715607"/>
                    </a:ext>
                  </a:extLst>
                </a:gridCol>
              </a:tblGrid>
              <a:tr h="10726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0964463"/>
                  </a:ext>
                </a:extLst>
              </a:tr>
              <a:tr h="2727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3</a:t>
                      </a: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TUESDAY</a:t>
                      </a: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FRIDAY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800878"/>
                  </a:ext>
                </a:extLst>
              </a:tr>
              <a:tr h="13498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Mains</a:t>
                      </a:r>
                      <a:endParaRPr lang="en-GB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Korean BBQ Chicken Sandwich with Authentic Asian Slaw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GLUTEN/SOYA/SULPHITES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0" i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CONTAIN SESAME</a:t>
                      </a:r>
                      <a:endParaRPr lang="en-GB" sz="1000" b="0" i="1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i="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Mexican Chilli &amp; Rice with Tortilla Chips, &amp; Cheese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MILK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CONTAIN GLUTEN/SOYA</a:t>
                      </a:r>
                      <a:endParaRPr lang="en-GB" sz="800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Sausage &amp; Mash with Gravy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GLUTEN/MILK/SULPHITES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Chicken Tikka Flatbread Kebab, with Minted Yoghurt and Salad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GLUTEN/MILK/EGG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Battered Fish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GLUTEN/FISH</a:t>
                      </a:r>
                      <a:endParaRPr lang="en-GB" sz="8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Plain Sausage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GLUTEN/SULPHITES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800" i="1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Served with Chips, Beans, Peas, Curry Sauce &amp; Gravy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0211557"/>
                  </a:ext>
                </a:extLst>
              </a:tr>
              <a:tr h="10019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Veggie Mains</a:t>
                      </a:r>
                      <a:endParaRPr lang="en-GB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Sweet Chilli Crispy Quorn Bites &amp; Fried Rice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GLUTEN/SOYA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Tex Mex Chilli Tacos with Cheese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SOYA/MILK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CONTAIN GLUTEN</a:t>
                      </a:r>
                      <a:endParaRPr lang="en-GB" sz="800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Cottage Pie with Roasted Root Vegetables and Gravy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1" dirty="0">
                          <a:solidFill>
                            <a:srgbClr val="FF0000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CONTAIN GLUTEN</a:t>
                      </a:r>
                      <a:endParaRPr lang="en-GB" sz="800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Authentic Vegetable Samosa with Chaat Curry Sauce, Rice and Toppings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GLUTEN/EGG/MILK/SOYA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Veggie Sausage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SOYA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Served with Chips, Beans, Peas, Curry Sauce &amp; Gravy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438401"/>
                  </a:ext>
                </a:extLst>
              </a:tr>
              <a:tr h="8189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Daily Pizza Slice</a:t>
                      </a:r>
                      <a:endParaRPr lang="en-GB" sz="1400" b="1" i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Pepperoni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SOYA/MUSTARD/MILK/GLUTEN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Margarita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Meat Feast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SOYA/MUSTARD/MILK/GLUTEN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800" b="0" i="1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1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Margarita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Garlic Chicken &amp; Sweetcorn</a:t>
                      </a:r>
                      <a:endParaRPr lang="en-GB" sz="800" b="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Margarita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BBQ Chicken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1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Margarita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Chicken Tikka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GLUTEN/MILK/SULPHITES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1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Margarita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297204"/>
                  </a:ext>
                </a:extLst>
              </a:tr>
              <a:tr h="714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Daily Panini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 Contain GLUTEN/MILK</a:t>
                      </a:r>
                      <a:endParaRPr lang="en-GB" sz="9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Pepperoni &amp; Cheese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SOYA/MUSTARD/MILK/GLUTEN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Cheese &amp; Tomato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Sweet Chilli Chicken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b="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Cheese &amp; Tomato 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Pepperoni &amp; Cheese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SOYA/MUSTARD/MILK/GLUTEN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b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Cheese &amp; Tomato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Spicy Chicken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Cheese &amp; Tomato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Tuna &amp; Cheese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FISH/EGG/MILK/GLUTEN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Cheese &amp; Tomato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601590"/>
                  </a:ext>
                </a:extLst>
              </a:tr>
              <a:tr h="1027579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AVAILABLE DAILY</a:t>
                      </a:r>
                      <a:endParaRPr lang="en-GB" sz="1200" b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Jacket Potatoes with a selection of hot &amp; cold fillings 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Sandwiches/Baguettes with a variety of fillings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selection of fresh fruit, homemade desserts, cakes, bakes &amp; cookies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1873008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C483091F-9284-29BB-E563-E07754007B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5424" y="5846345"/>
            <a:ext cx="581609" cy="826134"/>
          </a:xfrm>
          <a:prstGeom prst="rect">
            <a:avLst/>
          </a:prstGeom>
        </p:spPr>
      </p:pic>
      <p:pic>
        <p:nvPicPr>
          <p:cNvPr id="10" name="Picture 9" descr="A red circle with white text and a fish&#10;&#10;Description automatically generated">
            <a:extLst>
              <a:ext uri="{FF2B5EF4-FFF2-40B4-BE49-F238E27FC236}">
                <a16:creationId xmlns:a16="http://schemas.microsoft.com/office/drawing/2014/main" id="{DFB4778D-A809-AC62-6844-86413A7681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5584" y="310544"/>
            <a:ext cx="960644" cy="960644"/>
          </a:xfrm>
          <a:prstGeom prst="rect">
            <a:avLst/>
          </a:prstGeom>
        </p:spPr>
      </p:pic>
      <p:pic>
        <p:nvPicPr>
          <p:cNvPr id="9" name="Picture 8" descr="A pink and yellow text on a black background&#10;&#10;Description automatically generated">
            <a:extLst>
              <a:ext uri="{FF2B5EF4-FFF2-40B4-BE49-F238E27FC236}">
                <a16:creationId xmlns:a16="http://schemas.microsoft.com/office/drawing/2014/main" id="{B7E6B61A-4272-E6C8-3A71-811F97019E4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386" y="311650"/>
            <a:ext cx="991354" cy="991354"/>
          </a:xfrm>
          <a:prstGeom prst="rect">
            <a:avLst/>
          </a:prstGeom>
        </p:spPr>
      </p:pic>
      <p:pic>
        <p:nvPicPr>
          <p:cNvPr id="3" name="Picture 2" descr="A red circle with black text&#10;&#10;AI-generated content may be incorrect.">
            <a:extLst>
              <a:ext uri="{FF2B5EF4-FFF2-40B4-BE49-F238E27FC236}">
                <a16:creationId xmlns:a16="http://schemas.microsoft.com/office/drawing/2014/main" id="{9DDD9729-3BE8-DE52-632B-8421440BDE5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063" y="282106"/>
            <a:ext cx="1047380" cy="1047380"/>
          </a:xfrm>
          <a:prstGeom prst="rect">
            <a:avLst/>
          </a:prstGeom>
        </p:spPr>
      </p:pic>
      <p:pic>
        <p:nvPicPr>
          <p:cNvPr id="8" name="Picture 7" descr="A logo with text on it&#10;&#10;Description automatically generated">
            <a:extLst>
              <a:ext uri="{FF2B5EF4-FFF2-40B4-BE49-F238E27FC236}">
                <a16:creationId xmlns:a16="http://schemas.microsoft.com/office/drawing/2014/main" id="{DBC7B177-2E3B-CB59-0A6B-8BA221B306F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71" y="91519"/>
            <a:ext cx="1335062" cy="1335062"/>
          </a:xfrm>
          <a:prstGeom prst="rect">
            <a:avLst/>
          </a:prstGeom>
        </p:spPr>
      </p:pic>
      <p:pic>
        <p:nvPicPr>
          <p:cNvPr id="11" name="Picture 10" descr="A round red white and blue sign with a flag&#10;&#10;Description automatically generated">
            <a:extLst>
              <a:ext uri="{FF2B5EF4-FFF2-40B4-BE49-F238E27FC236}">
                <a16:creationId xmlns:a16="http://schemas.microsoft.com/office/drawing/2014/main" id="{B69DDC98-06A8-68DF-AEC5-513D6E2574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743" y="282106"/>
            <a:ext cx="1115467" cy="1059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292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P5372 Diners Republic Slide Blanks36.jpg">
            <a:extLst>
              <a:ext uri="{FF2B5EF4-FFF2-40B4-BE49-F238E27FC236}">
                <a16:creationId xmlns:a16="http://schemas.microsoft.com/office/drawing/2014/main" id="{6E54A1CD-FE8B-4AFD-A9DA-BF51816D41F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74" t="-1" r="11407" b="-1"/>
          <a:stretch/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25864C6-4412-47B0-BA4F-D118BC0C661D}"/>
              </a:ext>
            </a:extLst>
          </p:cNvPr>
          <p:cNvSpPr txBox="1"/>
          <p:nvPr/>
        </p:nvSpPr>
        <p:spPr>
          <a:xfrm>
            <a:off x="488301" y="401838"/>
            <a:ext cx="6061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Tw Cen MT" panose="020B0602020104020603" pitchFamily="34" charset="0"/>
              </a:rPr>
              <a:t>BREAK MENU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5667E40-DFCA-43CB-91F3-23026634BE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07261"/>
              </p:ext>
            </p:extLst>
          </p:nvPr>
        </p:nvGraphicFramePr>
        <p:xfrm>
          <a:off x="488301" y="1697400"/>
          <a:ext cx="8929398" cy="2541929"/>
        </p:xfrm>
        <a:graphic>
          <a:graphicData uri="http://schemas.openxmlformats.org/drawingml/2006/table">
            <a:tbl>
              <a:tblPr firstRow="1" firstCol="1" bandRow="1"/>
              <a:tblGrid>
                <a:gridCol w="1487807">
                  <a:extLst>
                    <a:ext uri="{9D8B030D-6E8A-4147-A177-3AD203B41FA5}">
                      <a16:colId xmlns:a16="http://schemas.microsoft.com/office/drawing/2014/main" val="3976065347"/>
                    </a:ext>
                  </a:extLst>
                </a:gridCol>
                <a:gridCol w="1487807">
                  <a:extLst>
                    <a:ext uri="{9D8B030D-6E8A-4147-A177-3AD203B41FA5}">
                      <a16:colId xmlns:a16="http://schemas.microsoft.com/office/drawing/2014/main" val="187126651"/>
                    </a:ext>
                  </a:extLst>
                </a:gridCol>
                <a:gridCol w="1488446">
                  <a:extLst>
                    <a:ext uri="{9D8B030D-6E8A-4147-A177-3AD203B41FA5}">
                      <a16:colId xmlns:a16="http://schemas.microsoft.com/office/drawing/2014/main" val="2581835263"/>
                    </a:ext>
                  </a:extLst>
                </a:gridCol>
                <a:gridCol w="1488446">
                  <a:extLst>
                    <a:ext uri="{9D8B030D-6E8A-4147-A177-3AD203B41FA5}">
                      <a16:colId xmlns:a16="http://schemas.microsoft.com/office/drawing/2014/main" val="1266536844"/>
                    </a:ext>
                  </a:extLst>
                </a:gridCol>
                <a:gridCol w="1488446">
                  <a:extLst>
                    <a:ext uri="{9D8B030D-6E8A-4147-A177-3AD203B41FA5}">
                      <a16:colId xmlns:a16="http://schemas.microsoft.com/office/drawing/2014/main" val="3944316503"/>
                    </a:ext>
                  </a:extLst>
                </a:gridCol>
                <a:gridCol w="1488446">
                  <a:extLst>
                    <a:ext uri="{9D8B030D-6E8A-4147-A177-3AD203B41FA5}">
                      <a16:colId xmlns:a16="http://schemas.microsoft.com/office/drawing/2014/main" val="3235715607"/>
                    </a:ext>
                  </a:extLst>
                </a:gridCol>
              </a:tblGrid>
              <a:tr h="3048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TUESDAY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FRIDAY</a:t>
                      </a:r>
                      <a:endParaRPr lang="en-GB" sz="120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800878"/>
                  </a:ext>
                </a:extLst>
              </a:tr>
              <a:tr h="22370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BREAK</a:t>
                      </a:r>
                    </a:p>
                  </a:txBody>
                  <a:tcPr marL="51492" marR="514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Sausage </a:t>
                      </a:r>
                      <a:r>
                        <a:rPr lang="en-GB" sz="1200" dirty="0" err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Barm</a:t>
                      </a: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GLUTEN/SOYA/SULPHITES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Toasted Bagel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sz="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CONTAIN SESAME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Oven baked Hash Browns</a:t>
                      </a:r>
                      <a:endParaRPr lang="en-GB" sz="12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Cheesy Bean Wrap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Crumpets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8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Waffle</a:t>
                      </a: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GLUTEN/MILK/Soy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Chicken Burger </a:t>
                      </a:r>
                      <a:r>
                        <a:rPr lang="en-GB" sz="800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GLUTEN/SOYA/CELERY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Toasted Bagel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sz="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CONTAIN SESAME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Margherita Pizza Muffin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  <a:endParaRPr lang="en-GB" sz="800" b="1" i="1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Bacon </a:t>
                      </a:r>
                      <a:r>
                        <a:rPr lang="en-GB" sz="1200" i="1" dirty="0" err="1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Barm</a:t>
                      </a:r>
                      <a:endParaRPr lang="en-GB" sz="8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1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GLUTEN/SOYA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Crumpets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Oven baked Hash Browns</a:t>
                      </a:r>
                      <a:endParaRPr kumimoji="0" lang="en-GB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Sausage Roll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800" i="1" dirty="0">
                          <a:effectLst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GLUTEN/MILK/SOYA/SULPHITES</a:t>
                      </a:r>
                      <a:endParaRPr lang="en-GB" sz="8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Toasted Bagel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sz="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CONTAIN SESAME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000" i="1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Waffle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GLUTEN/MILK/Soy</a:t>
                      </a:r>
                    </a:p>
                  </a:txBody>
                  <a:tcPr marL="51492" marR="514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438401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6622EB71-CE71-4769-A95F-A969295D4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6090" y="131526"/>
            <a:ext cx="581609" cy="826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1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c4ad01f-c878-4722-be5a-55a0f5cea3f2" xsi:nil="true"/>
    <lcf76f155ced4ddcb4097134ff3c332f xmlns="dc91182d-80c3-4ac6-8078-67609cc9612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F36F12DA979A4E87BC9B1A870683A9" ma:contentTypeVersion="16" ma:contentTypeDescription="Create a new document." ma:contentTypeScope="" ma:versionID="69e9c1c52c27a3cc0821fb293da873bc">
  <xsd:schema xmlns:xsd="http://www.w3.org/2001/XMLSchema" xmlns:xs="http://www.w3.org/2001/XMLSchema" xmlns:p="http://schemas.microsoft.com/office/2006/metadata/properties" xmlns:ns2="2c4ad01f-c878-4722-be5a-55a0f5cea3f2" xmlns:ns3="dc91182d-80c3-4ac6-8078-67609cc96128" targetNamespace="http://schemas.microsoft.com/office/2006/metadata/properties" ma:root="true" ma:fieldsID="287d09f087eb774c4807f03c1f8bb8cb" ns2:_="" ns3:_="">
    <xsd:import namespace="2c4ad01f-c878-4722-be5a-55a0f5cea3f2"/>
    <xsd:import namespace="dc91182d-80c3-4ac6-8078-67609cc9612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ad01f-c878-4722-be5a-55a0f5cea3f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981b710-2cd7-4807-a1a8-6be6888c414d}" ma:internalName="TaxCatchAll" ma:showField="CatchAllData" ma:web="2c4ad01f-c878-4722-be5a-55a0f5cea3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91182d-80c3-4ac6-8078-67609cc961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2102e94-ec29-406a-8418-c80ab09ffa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945E8A-3E00-4426-9B9D-3CBD3B7E73C4}">
  <ds:schemaRefs>
    <ds:schemaRef ds:uri="http://schemas.openxmlformats.org/package/2006/metadata/core-properties"/>
    <ds:schemaRef ds:uri="dc91182d-80c3-4ac6-8078-67609cc96128"/>
    <ds:schemaRef ds:uri="2c4ad01f-c878-4722-be5a-55a0f5cea3f2"/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89F0631-E379-412D-8B65-1186F69EBD00}">
  <ds:schemaRefs>
    <ds:schemaRef ds:uri="2c4ad01f-c878-4722-be5a-55a0f5cea3f2"/>
    <ds:schemaRef ds:uri="dc91182d-80c3-4ac6-8078-67609cc9612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912A4D3-7FF2-4A0C-B6F6-3ABE4D0C0C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4160</TotalTime>
  <Words>1024</Words>
  <Application>Microsoft Office PowerPoint</Application>
  <PresentationFormat>A4 Paper (210x297 mm)</PresentationFormat>
  <Paragraphs>376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Tw Cen MT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Jude</dc:creator>
  <cp:lastModifiedBy>J Cowell</cp:lastModifiedBy>
  <cp:revision>20</cp:revision>
  <cp:lastPrinted>2025-10-02T14:44:35Z</cp:lastPrinted>
  <dcterms:created xsi:type="dcterms:W3CDTF">2021-02-23T15:54:48Z</dcterms:created>
  <dcterms:modified xsi:type="dcterms:W3CDTF">2025-10-07T13:30:50Z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0x010100A6F36F12DA979A4E87BC9B1A870683A9</vt:lpwstr>
  </property>
  <property fmtid="{D5CDD505-2E9C-101B-9397-08002B2CF9AE}" pid="3" name="MediaServiceImageTags">
    <vt:lpwstr/>
  </property>
</Properties>
</file>