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9926638" cy="14352588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>
        <p:scale>
          <a:sx n="126" d="100"/>
          <a:sy n="126" d="100"/>
        </p:scale>
        <p:origin x="34" y="-24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 defTabSz="1588849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 defTabSz="1588849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29025" y="1795463"/>
            <a:ext cx="2668588" cy="484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201" y="6906596"/>
            <a:ext cx="7942238" cy="5651059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4155"/>
            <a:ext cx="4302625" cy="718433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 defTabSz="1588849" eaLnBrk="1" fontAlgn="auto" hangingPunct="1">
              <a:spcBef>
                <a:spcPts val="0"/>
              </a:spcBef>
              <a:spcAft>
                <a:spcPts val="0"/>
              </a:spcAft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1696" y="13634155"/>
            <a:ext cx="4302625" cy="718433"/>
          </a:xfrm>
          <a:prstGeom prst="rect">
            <a:avLst/>
          </a:prstGeom>
        </p:spPr>
        <p:txBody>
          <a:bodyPr vert="horz" wrap="square" lIns="132743" tIns="66372" rIns="132743" bIns="663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7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351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78541" indent="-414823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659293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323010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986728" indent="-331859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650445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314162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977879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641597" indent="-331859" defTabSz="1587852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1700"/>
              <a:pPr/>
              <a:t>1</a:t>
            </a:fld>
            <a:endParaRPr lang="en-US" altLang="en-US" sz="17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microsoft.com/office/2007/relationships/hdphoto" Target="../media/hdphoto3.wdp"/><Relationship Id="rId21" Type="http://schemas.openxmlformats.org/officeDocument/2006/relationships/image" Target="../media/image12.png"/><Relationship Id="rId42" Type="http://schemas.openxmlformats.org/officeDocument/2006/relationships/image" Target="../media/image22.jpeg"/><Relationship Id="rId47" Type="http://schemas.openxmlformats.org/officeDocument/2006/relationships/image" Target="../media/image24.png"/><Relationship Id="rId63" Type="http://schemas.openxmlformats.org/officeDocument/2006/relationships/image" Target="../media/image30.png"/><Relationship Id="rId68" Type="http://schemas.openxmlformats.org/officeDocument/2006/relationships/image" Target="../media/image33.png"/><Relationship Id="rId84" Type="http://schemas.microsoft.com/office/2007/relationships/hdphoto" Target="../media/hdphoto21.wdp"/><Relationship Id="rId89" Type="http://schemas.openxmlformats.org/officeDocument/2006/relationships/image" Target="../media/image44.png"/><Relationship Id="rId112" Type="http://schemas.openxmlformats.org/officeDocument/2006/relationships/image" Target="../media/image62.png"/><Relationship Id="rId16" Type="http://schemas.openxmlformats.org/officeDocument/2006/relationships/image" Target="../media/image10.png"/><Relationship Id="rId107" Type="http://schemas.openxmlformats.org/officeDocument/2006/relationships/image" Target="../media/image58.png"/><Relationship Id="rId11" Type="http://schemas.openxmlformats.org/officeDocument/2006/relationships/image" Target="../media/image6.jpeg"/><Relationship Id="rId32" Type="http://schemas.openxmlformats.org/officeDocument/2006/relationships/hyperlink" Target="https://www.google.com/url?sa=i&amp;url=https%3A%2F%2Fcommons.wikimedia.org%2Fwiki%2FFile%3AFlag-map_of_Jamaica.svg&amp;psig=AOvVaw1s71gftKG2qlIVT1w2h8-B&amp;ust=1594723721909000&amp;source=images&amp;cd=vfe&amp;ved=0CAIQjRxqFwoTCOi7z_mGyuoCFQAAAAAdAAAAABAE" TargetMode="External"/><Relationship Id="rId37" Type="http://schemas.openxmlformats.org/officeDocument/2006/relationships/hyperlink" Target="https://www.google.com/url?sa=i&amp;url=https%3A%2F%2Fwww.pinterest.com%2Fbenoldband%2Fjazz-band%2F&amp;psig=AOvVaw1ZiHX2Lrq6vi2jxb06v7Fe&amp;ust=1594725350808000&amp;source=images&amp;cd=vfe&amp;ved=0CAIQjRxqFwoTCLCLsIKNyuoCFQAAAAAdAAAAABAE" TargetMode="External"/><Relationship Id="rId53" Type="http://schemas.microsoft.com/office/2007/relationships/hdphoto" Target="../media/hdphoto8.wdp"/><Relationship Id="rId58" Type="http://schemas.openxmlformats.org/officeDocument/2006/relationships/image" Target="../media/image28.png"/><Relationship Id="rId74" Type="http://schemas.microsoft.com/office/2007/relationships/hdphoto" Target="../media/hdphoto16.wdp"/><Relationship Id="rId79" Type="http://schemas.openxmlformats.org/officeDocument/2006/relationships/image" Target="../media/image39.png"/><Relationship Id="rId102" Type="http://schemas.openxmlformats.org/officeDocument/2006/relationships/image" Target="../media/image53.jpeg"/><Relationship Id="rId5" Type="http://schemas.openxmlformats.org/officeDocument/2006/relationships/image" Target="../media/image3.png"/><Relationship Id="rId90" Type="http://schemas.microsoft.com/office/2007/relationships/hdphoto" Target="../media/hdphoto24.wdp"/><Relationship Id="rId95" Type="http://schemas.openxmlformats.org/officeDocument/2006/relationships/image" Target="../media/image47.png"/><Relationship Id="rId22" Type="http://schemas.microsoft.com/office/2007/relationships/hdphoto" Target="../media/hdphoto2.wdp"/><Relationship Id="rId27" Type="http://schemas.openxmlformats.org/officeDocument/2006/relationships/hyperlink" Target="https://www.google.com/url?sa=i&amp;url=https%3A%2F%2Fwww.amazon.co.uk%2FNeewer-30x27cm-Directors-Slateboard-Clapper%2Fdp%2FB00LEFQZ8Q&amp;psig=AOvVaw25M4KRmSUYGSIKBIkjLC9A&amp;ust=1594722170694000&amp;source=images&amp;cd=vfe&amp;ved=0CAIQjRxqFwoTCNjksJaByuoCFQAAAAAdAAAAABAE" TargetMode="External"/><Relationship Id="rId43" Type="http://schemas.openxmlformats.org/officeDocument/2006/relationships/hyperlink" Target="https://www.google.com/url?sa=i&amp;url=https%3A%2F%2Fwww.musical-u.com%2Flearn%2Fcapitalising-on-aural-inspiration-part-one%2F&amp;psig=AOvVaw1NOvbHc8IxYZS6KOG1wGcC&amp;ust=1594726911338000&amp;source=images&amp;cd=vfe&amp;ved=0CAIQjRxqFwoTCPC0kqaTyuoCFQAAAAAdAAAAABAD" TargetMode="External"/><Relationship Id="rId48" Type="http://schemas.microsoft.com/office/2007/relationships/hdphoto" Target="../media/hdphoto7.wdp"/><Relationship Id="rId64" Type="http://schemas.microsoft.com/office/2007/relationships/hdphoto" Target="../media/hdphoto12.wdp"/><Relationship Id="rId69" Type="http://schemas.microsoft.com/office/2007/relationships/hdphoto" Target="../media/hdphoto14.wdp"/><Relationship Id="rId113" Type="http://schemas.openxmlformats.org/officeDocument/2006/relationships/image" Target="../media/image63.png"/><Relationship Id="rId80" Type="http://schemas.microsoft.com/office/2007/relationships/hdphoto" Target="../media/hdphoto19.wdp"/><Relationship Id="rId85" Type="http://schemas.openxmlformats.org/officeDocument/2006/relationships/image" Target="../media/image42.png"/><Relationship Id="rId12" Type="http://schemas.openxmlformats.org/officeDocument/2006/relationships/hyperlink" Target="https://www.google.co.uk/url?sa=i&amp;url=https%3A%2F%2Fwww.musicnotes.com%2Fnow%2Ftips%2Fhow-to-read-sheet-music%2F&amp;psig=AOvVaw2kKya8o9htkPOn2vE7qgQ7&amp;ust=1594467752311000&amp;source=images&amp;cd=vfe&amp;ved=0CAIQjRxqFwoTCPCA8bHNwuoCFQAAAAAdAAAAABAF" TargetMode="External"/><Relationship Id="rId17" Type="http://schemas.openxmlformats.org/officeDocument/2006/relationships/hyperlink" Target="https://www.google.co.uk/url?sa=i&amp;url=https%3A%2F%2Fwww.teacherspayteachers.com%2FProduct%2FLines-and-Spaces-Treble-Clef-Staff-Posters-1331208&amp;psig=AOvVaw2lwPIyWc9PNEVbGPl4SOub&amp;ust=1594467606694000&amp;source=images&amp;cd=vfe&amp;ved=0CAIQjRxqFwoTCLi6q-zMwuoCFQAAAAAdAAAAABAQ" TargetMode="External"/><Relationship Id="rId33" Type="http://schemas.openxmlformats.org/officeDocument/2006/relationships/image" Target="../media/image17.png"/><Relationship Id="rId38" Type="http://schemas.openxmlformats.org/officeDocument/2006/relationships/image" Target="../media/image19.jpeg"/><Relationship Id="rId59" Type="http://schemas.microsoft.com/office/2007/relationships/hdphoto" Target="../media/hdphoto10.wdp"/><Relationship Id="rId103" Type="http://schemas.openxmlformats.org/officeDocument/2006/relationships/image" Target="../media/image54.jpeg"/><Relationship Id="rId108" Type="http://schemas.openxmlformats.org/officeDocument/2006/relationships/image" Target="../media/image59.png"/><Relationship Id="rId54" Type="http://schemas.openxmlformats.org/officeDocument/2006/relationships/hyperlink" Target="https://www.google.com/url?sa=i&amp;url=https%3A%2F%2Fsamplecraze.com%2Fproduct%2Fmixing-pop-music%2F&amp;psig=AOvVaw1w_Q-Tlx2c1usQdjIKRs5u&amp;ust=1594735597992000&amp;source=images&amp;cd=vfe&amp;ved=0CAIQjRxqFwoTCNCV76SzyuoCFQAAAAAdAAAAABAD" TargetMode="External"/><Relationship Id="rId70" Type="http://schemas.openxmlformats.org/officeDocument/2006/relationships/image" Target="../media/image34.png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microsoft.com/office/2007/relationships/hdphoto" Target="../media/hdphoto27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url=https%3A%2F%2Fwww.pngitem.com%2Fmiddle%2FibJxmi_rock-band-clip-art-musical-ensemble-silhouette-vector%2F&amp;psig=AOvVaw1eebN_CzUlK2guWweUpOhu&amp;ust=1594721216440000&amp;source=images&amp;cd=vfe&amp;ved=0CAIQjRxqFwoTCPic9c79yeoCFQAAAAAdAAAAABAL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5.jpeg"/><Relationship Id="rId36" Type="http://schemas.openxmlformats.org/officeDocument/2006/relationships/image" Target="../media/image18.png"/><Relationship Id="rId49" Type="http://schemas.openxmlformats.org/officeDocument/2006/relationships/hyperlink" Target="https://www.google.com/url?sa=i&amp;url=https%3A%2F%2Ffavpng.com%2Fpng_view%2Fband-rock-band-silhouette-musical-ensemble-png%2FyxxPbiYB&amp;psig=AOvVaw0CiJnkvVcTst5RTzpkRw5f&amp;ust=1594727697705000&amp;source=images&amp;cd=vfe&amp;ved=0CAIQjRxqFwoTCPDF3uaVyuoCFQAAAAAdAAAAABAD" TargetMode="External"/><Relationship Id="rId57" Type="http://schemas.openxmlformats.org/officeDocument/2006/relationships/hyperlink" Target="https://www.google.com/url?sa=i&amp;url=https%3A%2F%2Fwww.bbc.co.uk%2Fbitesize%2Fguides%2Fzmx26yc%2Frevision%2F1&amp;psig=AOvVaw2tuBAT245q7W6pjEknZUtg&amp;ust=1594737287210000&amp;source=images&amp;cd=vfe&amp;ved=0CAIQjRxqFwoTCIjH1s-5yuoCFQAAAAAdAAAAABAD" TargetMode="External"/><Relationship Id="rId106" Type="http://schemas.openxmlformats.org/officeDocument/2006/relationships/image" Target="../media/image57.png"/><Relationship Id="rId10" Type="http://schemas.openxmlformats.org/officeDocument/2006/relationships/hyperlink" Target="https://www.google.co.uk/url?sa=i&amp;url=https%3A%2F%2Fwww.youtube.com%2Fwatch%3Fv%3DNGFlozi7imw&amp;psig=AOvVaw0nmF8iII-YjvzEgxpJj37E&amp;ust=1594467935094000&amp;source=images&amp;cd=vfe&amp;ved=0CAIQjRxqFwoTCICT-ojOwuoCFQAAAAAdAAAAABAE" TargetMode="External"/><Relationship Id="rId31" Type="http://schemas.microsoft.com/office/2007/relationships/hdphoto" Target="../media/hdphoto4.wdp"/><Relationship Id="rId44" Type="http://schemas.openxmlformats.org/officeDocument/2006/relationships/image" Target="../media/image23.png"/><Relationship Id="rId52" Type="http://schemas.openxmlformats.org/officeDocument/2006/relationships/image" Target="../media/image26.png"/><Relationship Id="rId60" Type="http://schemas.openxmlformats.org/officeDocument/2006/relationships/hyperlink" Target="https://www.google.com/url?sa=i&amp;url=https%3A%2F%2Fwww.cmuse.org%2Fcharacteristics-of-classical-music%2F&amp;psig=AOvVaw2y_nz8bAsUtxZ5sp7ZIe3-&amp;ust=1594739714917000&amp;source=images&amp;cd=vfe&amp;ved=0CAIQjRxqFwoTCOjA68bCyuoCFQAAAAAdAAAAABAD" TargetMode="External"/><Relationship Id="rId65" Type="http://schemas.openxmlformats.org/officeDocument/2006/relationships/image" Target="../media/image31.png"/><Relationship Id="rId73" Type="http://schemas.openxmlformats.org/officeDocument/2006/relationships/image" Target="../media/image36.png"/><Relationship Id="rId78" Type="http://schemas.microsoft.com/office/2007/relationships/hdphoto" Target="../media/hdphoto18.wdp"/><Relationship Id="rId81" Type="http://schemas.openxmlformats.org/officeDocument/2006/relationships/image" Target="../media/image40.png"/><Relationship Id="rId86" Type="http://schemas.microsoft.com/office/2007/relationships/hdphoto" Target="../media/hdphoto22.wdp"/><Relationship Id="rId94" Type="http://schemas.microsoft.com/office/2007/relationships/hdphoto" Target="../media/hdphoto26.wdp"/><Relationship Id="rId99" Type="http://schemas.openxmlformats.org/officeDocument/2006/relationships/image" Target="../media/image50.png"/><Relationship Id="rId101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5.gif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9" Type="http://schemas.openxmlformats.org/officeDocument/2006/relationships/image" Target="../media/image20.png"/><Relationship Id="rId109" Type="http://schemas.microsoft.com/office/2007/relationships/hdphoto" Target="../media/hdphoto28.wdp"/><Relationship Id="rId34" Type="http://schemas.microsoft.com/office/2007/relationships/hdphoto" Target="../media/hdphoto5.wdp"/><Relationship Id="rId50" Type="http://schemas.openxmlformats.org/officeDocument/2006/relationships/image" Target="../media/image25.jpeg"/><Relationship Id="rId55" Type="http://schemas.openxmlformats.org/officeDocument/2006/relationships/image" Target="../media/image27.png"/><Relationship Id="rId76" Type="http://schemas.microsoft.com/office/2007/relationships/hdphoto" Target="../media/hdphoto17.wdp"/><Relationship Id="rId97" Type="http://schemas.openxmlformats.org/officeDocument/2006/relationships/image" Target="../media/image48.jpeg"/><Relationship Id="rId104" Type="http://schemas.openxmlformats.org/officeDocument/2006/relationships/image" Target="../media/image55.png"/><Relationship Id="rId7" Type="http://schemas.openxmlformats.org/officeDocument/2006/relationships/image" Target="../media/image4.jpeg"/><Relationship Id="rId71" Type="http://schemas.microsoft.com/office/2007/relationships/hdphoto" Target="../media/hdphoto15.wdp"/><Relationship Id="rId92" Type="http://schemas.microsoft.com/office/2007/relationships/hdphoto" Target="../media/hdphoto25.wdp"/><Relationship Id="rId2" Type="http://schemas.openxmlformats.org/officeDocument/2006/relationships/notesSlide" Target="../notesSlides/notesSlide1.xml"/><Relationship Id="rId29" Type="http://schemas.openxmlformats.org/officeDocument/2006/relationships/hyperlink" Target="https://www.google.com/url?sa=i&amp;url=https%3A%2F%2Fwww.pinterest.com%2Fpin%2F136233957457979094%2F&amp;psig=AOvVaw1vlHHbEbY1D7nHu8heatC9&amp;ust=1594723353923000&amp;source=images&amp;cd=vfe&amp;ved=0CAIQjRxqFwoTCJifmcqFyuoCFQAAAAAdAAAAABAE" TargetMode="External"/><Relationship Id="rId24" Type="http://schemas.openxmlformats.org/officeDocument/2006/relationships/hyperlink" Target="https://www.google.com/url?sa=i&amp;url=https%3A%2F%2Fwww.concrete-online.co.uk%2Fworking-class-kids-struggle-break-media%2F&amp;psig=AOvVaw1wxnseQ4238CjSr_NQRCJG&amp;ust=1594721955301000&amp;source=images&amp;cd=vfe&amp;ved=0CAIQjRxqFwoTCJCElq-AyuoCFQAAAAAdAAAAABAE" TargetMode="External"/><Relationship Id="rId40" Type="http://schemas.openxmlformats.org/officeDocument/2006/relationships/image" Target="../media/image21.png"/><Relationship Id="rId45" Type="http://schemas.microsoft.com/office/2007/relationships/hdphoto" Target="../media/hdphoto6.wdp"/><Relationship Id="rId66" Type="http://schemas.microsoft.com/office/2007/relationships/hdphoto" Target="../media/hdphoto13.wdp"/><Relationship Id="rId87" Type="http://schemas.openxmlformats.org/officeDocument/2006/relationships/image" Target="../media/image43.png"/><Relationship Id="rId110" Type="http://schemas.openxmlformats.org/officeDocument/2006/relationships/image" Target="../media/image60.png"/><Relationship Id="rId61" Type="http://schemas.openxmlformats.org/officeDocument/2006/relationships/image" Target="../media/image29.png"/><Relationship Id="rId82" Type="http://schemas.microsoft.com/office/2007/relationships/hdphoto" Target="../media/hdphoto20.wdp"/><Relationship Id="rId19" Type="http://schemas.microsoft.com/office/2007/relationships/hdphoto" Target="../media/hdphoto1.wdp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hyperlink" Target="https://www.google.com/url?sa=i&amp;url=https%3A%2F%2Fen.wikipedia.org%2Fwiki%2FSynthetic_chord&amp;psig=AOvVaw2CMWchsyM3b-_EizG4QQB5&amp;ust=1594725179906000&amp;source=images&amp;cd=vfe&amp;ved=0CAIQjRxqFwoTCPCM6rCMyuoCFQAAAAAdAAAAABAJ" TargetMode="External"/><Relationship Id="rId56" Type="http://schemas.microsoft.com/office/2007/relationships/hdphoto" Target="../media/hdphoto9.wdp"/><Relationship Id="rId77" Type="http://schemas.openxmlformats.org/officeDocument/2006/relationships/image" Target="../media/image38.png"/><Relationship Id="rId100" Type="http://schemas.openxmlformats.org/officeDocument/2006/relationships/image" Target="../media/image51.png"/><Relationship Id="rId105" Type="http://schemas.openxmlformats.org/officeDocument/2006/relationships/image" Target="../media/image56.png"/><Relationship Id="rId8" Type="http://schemas.openxmlformats.org/officeDocument/2006/relationships/hyperlink" Target="https://www.google.co.uk/url?sa=i&amp;url=https%3A%2F%2Fwww.piano-keyboard-guide.com%2Fledger-lines.html&amp;psig=AOvVaw0dK5rARWDLnvb3pSO9BBwy&amp;ust=1594468260741000&amp;source=images&amp;cd=vfe&amp;ved=0CAIQjRxqFwoTCOivlqTPwuoCFQAAAAAdAAAAABAE" TargetMode="External"/><Relationship Id="rId51" Type="http://schemas.openxmlformats.org/officeDocument/2006/relationships/hyperlink" Target="https://www.google.com/url?sa=i&amp;url=https%3A%2F%2Fwww.amazon.co.uk%2FGloss-Paper-measuring-Classroom-Education%2Fdp%2FB007NYHGLW&amp;psig=AOvVaw1d3D5HrJV31NSM78BaPaXT&amp;ust=1594727805599000&amp;source=images&amp;cd=vfe&amp;ved=0CAIQjRxqFwoTCNDTuZeWyuoCFQAAAAAdAAAAABAD" TargetMode="External"/><Relationship Id="rId72" Type="http://schemas.openxmlformats.org/officeDocument/2006/relationships/image" Target="../media/image35.png"/><Relationship Id="rId93" Type="http://schemas.openxmlformats.org/officeDocument/2006/relationships/image" Target="../media/image46.png"/><Relationship Id="rId98" Type="http://schemas.openxmlformats.org/officeDocument/2006/relationships/image" Target="../media/image49.png"/><Relationship Id="rId3" Type="http://schemas.openxmlformats.org/officeDocument/2006/relationships/image" Target="../media/image1.png"/><Relationship Id="rId25" Type="http://schemas.openxmlformats.org/officeDocument/2006/relationships/image" Target="../media/image14.png"/><Relationship Id="rId46" Type="http://schemas.openxmlformats.org/officeDocument/2006/relationships/hyperlink" Target="https://www.google.com/url?sa=i&amp;url=https%3A%2F%2Fwww.pinterest.com%2Fpin%2F138274651038647113%2F&amp;psig=AOvVaw1WsY8hyLp1wnWQkQwyOqwO&amp;ust=1594727275601000&amp;source=images&amp;cd=vfe&amp;ved=0CAIQjRxqFwoTCJi_xJmUyuoCFQAAAAAdAAAAABAD" TargetMode="External"/><Relationship Id="rId67" Type="http://schemas.openxmlformats.org/officeDocument/2006/relationships/image" Target="../media/image32.png"/><Relationship Id="rId20" Type="http://schemas.openxmlformats.org/officeDocument/2006/relationships/hyperlink" Target="https://www.google.co.uk/url?sa=i&amp;url=https%3A%2F%2Fwww.teacherspayteachers.com%2FProduct%2FLines-and-Spaces-Treble-Clef-Staff-Posters-1331208&amp;psig=AOvVaw2lwPIyWc9PNEVbGPl4SOub&amp;ust=1594467606694000&amp;source=images&amp;cd=vfe&amp;ved=0CAIQjRxqFwoTCLi6q-zMwuoCFQAAAAAdAAAAABAV" TargetMode="External"/><Relationship Id="rId41" Type="http://schemas.openxmlformats.org/officeDocument/2006/relationships/hyperlink" Target="https://www.google.com/url?sa=i&amp;url=https%3A%2F%2Fgenius.com%2FThe-beatles-twist-and-shout-lyrics&amp;psig=AOvVaw2qKl6rIQE26YlJpKljYi6I&amp;ust=1594726469676000&amp;source=images&amp;cd=vfe&amp;ved=0CAIQjRxqFwoTCJDx8ZeRyuoCFQAAAAAdAAAAABAE" TargetMode="External"/><Relationship Id="rId62" Type="http://schemas.microsoft.com/office/2007/relationships/hdphoto" Target="../media/hdphoto11.wdp"/><Relationship Id="rId83" Type="http://schemas.openxmlformats.org/officeDocument/2006/relationships/image" Target="../media/image41.png"/><Relationship Id="rId88" Type="http://schemas.microsoft.com/office/2007/relationships/hdphoto" Target="../media/hdphoto23.wdp"/><Relationship Id="rId111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Rectangle 501">
            <a:extLst>
              <a:ext uri="{FF2B5EF4-FFF2-40B4-BE49-F238E27FC236}">
                <a16:creationId xmlns:a16="http://schemas.microsoft.com/office/drawing/2014/main" id="{9553B08A-5502-4C8A-A41B-B629123BABC7}"/>
              </a:ext>
            </a:extLst>
          </p:cNvPr>
          <p:cNvSpPr/>
          <p:nvPr/>
        </p:nvSpPr>
        <p:spPr>
          <a:xfrm>
            <a:off x="64533" y="57150"/>
            <a:ext cx="9561954" cy="17583150"/>
          </a:xfrm>
          <a:prstGeom prst="rect">
            <a:avLst/>
          </a:prstGeom>
          <a:solidFill>
            <a:schemeClr val="bg1"/>
          </a:solidFill>
          <a:ln w="165100">
            <a:solidFill>
              <a:srgbClr val="AA9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/>
          </a:p>
        </p:txBody>
      </p: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7B4C8739-4955-4ED9-B500-5DAD48F3A03F}"/>
              </a:ext>
            </a:extLst>
          </p:cNvPr>
          <p:cNvCxnSpPr>
            <a:cxnSpLocks/>
          </p:cNvCxnSpPr>
          <p:nvPr/>
        </p:nvCxnSpPr>
        <p:spPr>
          <a:xfrm flipV="1">
            <a:off x="7345375" y="1676639"/>
            <a:ext cx="243962" cy="9472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2288992A-5D70-46C5-8A07-763AE7A20BF5}"/>
              </a:ext>
            </a:extLst>
          </p:cNvPr>
          <p:cNvCxnSpPr>
            <a:cxnSpLocks/>
          </p:cNvCxnSpPr>
          <p:nvPr/>
        </p:nvCxnSpPr>
        <p:spPr>
          <a:xfrm flipV="1">
            <a:off x="6870086" y="1659878"/>
            <a:ext cx="566320" cy="11449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2">
            <a:extLst>
              <a:ext uri="{FF2B5EF4-FFF2-40B4-BE49-F238E27FC236}">
                <a16:creationId xmlns:a16="http://schemas.microsoft.com/office/drawing/2014/main" id="{440032D3-2325-47ED-87C6-75B8C368B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" y="17124429"/>
            <a:ext cx="9561953" cy="461665"/>
          </a:xfrm>
          <a:prstGeom prst="rect">
            <a:avLst/>
          </a:prstGeom>
          <a:solidFill>
            <a:srgbClr val="AA9766">
              <a:alpha val="34902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GB" altLang="en-US" sz="2400" dirty="0">
              <a:solidFill>
                <a:schemeClr val="bg1"/>
              </a:solidFill>
            </a:endParaRPr>
          </a:p>
        </p:txBody>
      </p:sp>
      <p:pic>
        <p:nvPicPr>
          <p:cNvPr id="524" name="Picture 523">
            <a:extLst>
              <a:ext uri="{FF2B5EF4-FFF2-40B4-BE49-F238E27FC236}">
                <a16:creationId xmlns:a16="http://schemas.microsoft.com/office/drawing/2014/main" id="{6D4D9703-958A-40B4-AC4E-8E0A289E1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73" y="16985050"/>
            <a:ext cx="3650486" cy="651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F991F9-F1C3-46FC-94DE-2AE89B523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999" y="11252348"/>
            <a:ext cx="380147" cy="538310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AF5E31A1-C21A-42F3-86C6-D6EE622B88E3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94" y="13858375"/>
            <a:ext cx="1204595" cy="361950"/>
          </a:xfrm>
          <a:prstGeom prst="rect">
            <a:avLst/>
          </a:prstGeom>
        </p:spPr>
      </p:pic>
      <p:pic>
        <p:nvPicPr>
          <p:cNvPr id="278" name="Picture 277" descr="Rock Band Clip Art Musical Ensemble Silhouette Vector - Live Band Vector  Png, Transparent Png , Transparent Png Image - PNGitem">
            <a:hlinkClick r:id="rId6" tgtFrame="&quot;_blank&quot;"/>
            <a:extLst>
              <a:ext uri="{FF2B5EF4-FFF2-40B4-BE49-F238E27FC236}">
                <a16:creationId xmlns:a16="http://schemas.microsoft.com/office/drawing/2014/main" id="{E6F92D3A-BF1D-4F42-BFA0-AFD7530FD060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62" y="16031714"/>
            <a:ext cx="489747" cy="365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Picture 269" descr="Ledger lines – bass and treble clef">
            <a:hlinkClick r:id="rId8" tgtFrame="&quot;_blank&quot;"/>
            <a:extLst>
              <a:ext uri="{FF2B5EF4-FFF2-40B4-BE49-F238E27FC236}">
                <a16:creationId xmlns:a16="http://schemas.microsoft.com/office/drawing/2014/main" id="{73BFCBB4-5C34-476D-8D4B-61938F1D7AF2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6" r="67339" b="23158"/>
          <a:stretch/>
        </p:blipFill>
        <p:spPr bwMode="auto">
          <a:xfrm>
            <a:off x="3248571" y="14494047"/>
            <a:ext cx="721650" cy="596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7" name="Picture 266" descr="How Do You Remember The Bass Clef Notes? How To Read Music For ...">
            <a:hlinkClick r:id="rId10" tgtFrame="&quot;_blank&quot;"/>
            <a:extLst>
              <a:ext uri="{FF2B5EF4-FFF2-40B4-BE49-F238E27FC236}">
                <a16:creationId xmlns:a16="http://schemas.microsoft.com/office/drawing/2014/main" id="{F4084875-DC39-4E88-B080-3AC52C6D9762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50556" b="14167"/>
          <a:stretch/>
        </p:blipFill>
        <p:spPr bwMode="auto">
          <a:xfrm>
            <a:off x="3780690" y="16401141"/>
            <a:ext cx="880906" cy="527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6" name="Picture 265" descr="How Do You Remember The Bass Clef Notes? How To Read Music For ...">
            <a:hlinkClick r:id="rId10" tgtFrame="&quot;_blank&quot;"/>
            <a:extLst>
              <a:ext uri="{FF2B5EF4-FFF2-40B4-BE49-F238E27FC236}">
                <a16:creationId xmlns:a16="http://schemas.microsoft.com/office/drawing/2014/main" id="{B2A3E7B7-E10C-4130-9930-8878534D1377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5625" b="12778"/>
          <a:stretch/>
        </p:blipFill>
        <p:spPr bwMode="auto">
          <a:xfrm>
            <a:off x="4057402" y="14871787"/>
            <a:ext cx="719263" cy="461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8" name="Picture 257" descr="How To Read Sheet Music: Step-by-Step Instructions — Musicnotes Now">
            <a:hlinkClick r:id="rId12" tgtFrame="&quot;_blank&quot;"/>
            <a:extLst>
              <a:ext uri="{FF2B5EF4-FFF2-40B4-BE49-F238E27FC236}">
                <a16:creationId xmlns:a16="http://schemas.microsoft.com/office/drawing/2014/main" id="{2741CACD-BC06-448D-8DCA-570DA73C2F46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8" t="20573" r="38484" b="7682"/>
          <a:stretch/>
        </p:blipFill>
        <p:spPr bwMode="auto">
          <a:xfrm>
            <a:off x="4634722" y="16263226"/>
            <a:ext cx="695909" cy="5671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6" name="Picture 245" descr="Time Signatures - Music Theory Academy">
            <a:extLst>
              <a:ext uri="{FF2B5EF4-FFF2-40B4-BE49-F238E27FC236}">
                <a16:creationId xmlns:a16="http://schemas.microsoft.com/office/drawing/2014/main" id="{E0E81C30-44A6-48A2-B102-BE7BA0BA376A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9" y="14111841"/>
            <a:ext cx="1534819" cy="102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Picture 244" descr="How to Read Music - Part 1: Music Notation | School of Composition">
            <a:extLst>
              <a:ext uri="{FF2B5EF4-FFF2-40B4-BE49-F238E27FC236}">
                <a16:creationId xmlns:a16="http://schemas.microsoft.com/office/drawing/2014/main" id="{97192C93-3C48-4CA5-8A71-7BD1A00B5F2A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68" y="16180538"/>
            <a:ext cx="1244600" cy="68516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75403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192180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2087758" y="12777153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2232069" y="12918502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837488" y="230632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10" y="12048015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8297" y="1211310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223" y="6457577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2575" y="6456035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997745" y="10530644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565" y="10593503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10668792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17300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23015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7342191" y="15865160"/>
            <a:ext cx="533636" cy="5431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7215768" y="14925692"/>
            <a:ext cx="198437" cy="5254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V="1">
            <a:off x="5181867" y="15878545"/>
            <a:ext cx="80285" cy="1571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>
            <a:off x="5460440" y="14668747"/>
            <a:ext cx="8705" cy="7526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  <a:stCxn id="282" idx="3"/>
          </p:cNvCxnSpPr>
          <p:nvPr/>
        </p:nvCxnSpPr>
        <p:spPr>
          <a:xfrm flipV="1">
            <a:off x="3106309" y="15913015"/>
            <a:ext cx="101877" cy="5296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>
            <a:off x="625168" y="15050415"/>
            <a:ext cx="821012" cy="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B61954C-5C0D-412F-907D-48AF0BCE18AD}"/>
              </a:ext>
            </a:extLst>
          </p:cNvPr>
          <p:cNvCxnSpPr>
            <a:cxnSpLocks/>
          </p:cNvCxnSpPr>
          <p:nvPr/>
        </p:nvCxnSpPr>
        <p:spPr>
          <a:xfrm flipH="1">
            <a:off x="1484547" y="14776387"/>
            <a:ext cx="338491" cy="235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>
            <a:off x="856190" y="14132152"/>
            <a:ext cx="513030" cy="184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V="1">
            <a:off x="6457313" y="13584714"/>
            <a:ext cx="0" cy="2736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>
            <a:off x="3802055" y="12507081"/>
            <a:ext cx="0" cy="7066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91E35-EA0F-4803-AF96-5ACD361E6FE2}"/>
              </a:ext>
            </a:extLst>
          </p:cNvPr>
          <p:cNvCxnSpPr>
            <a:cxnSpLocks/>
          </p:cNvCxnSpPr>
          <p:nvPr/>
        </p:nvCxnSpPr>
        <p:spPr>
          <a:xfrm>
            <a:off x="4646843" y="12676325"/>
            <a:ext cx="0" cy="6207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V="1">
            <a:off x="4551032" y="13606026"/>
            <a:ext cx="0" cy="2443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  <a:stCxn id="336" idx="2"/>
          </p:cNvCxnSpPr>
          <p:nvPr/>
        </p:nvCxnSpPr>
        <p:spPr>
          <a:xfrm>
            <a:off x="5433305" y="13085732"/>
            <a:ext cx="22879" cy="34448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>
            <a:off x="6327328" y="13001775"/>
            <a:ext cx="6970" cy="4302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</p:cNvCxnSpPr>
          <p:nvPr/>
        </p:nvCxnSpPr>
        <p:spPr>
          <a:xfrm flipH="1">
            <a:off x="6805729" y="12846526"/>
            <a:ext cx="7938" cy="4794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>
            <a:off x="7728171" y="10513664"/>
            <a:ext cx="223288" cy="4268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BE18B9-CBD3-4CA6-8034-00C7FD35C721}"/>
              </a:ext>
            </a:extLst>
          </p:cNvPr>
          <p:cNvCxnSpPr>
            <a:cxnSpLocks/>
          </p:cNvCxnSpPr>
          <p:nvPr/>
        </p:nvCxnSpPr>
        <p:spPr>
          <a:xfrm flipH="1">
            <a:off x="8568274" y="11201891"/>
            <a:ext cx="167509" cy="4825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8160442" y="10845491"/>
            <a:ext cx="178260" cy="1640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A6D1E9-65F0-4C86-AF24-633ED6BD0A5A}"/>
              </a:ext>
            </a:extLst>
          </p:cNvPr>
          <p:cNvCxnSpPr>
            <a:cxnSpLocks/>
          </p:cNvCxnSpPr>
          <p:nvPr/>
        </p:nvCxnSpPr>
        <p:spPr>
          <a:xfrm flipV="1">
            <a:off x="6814783" y="11327039"/>
            <a:ext cx="124973" cy="4495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</p:cNvCxnSpPr>
          <p:nvPr/>
        </p:nvCxnSpPr>
        <p:spPr>
          <a:xfrm>
            <a:off x="6469688" y="10758834"/>
            <a:ext cx="54937" cy="3358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</p:cNvCxnSpPr>
          <p:nvPr/>
        </p:nvCxnSpPr>
        <p:spPr>
          <a:xfrm flipV="1">
            <a:off x="2210299" y="11382908"/>
            <a:ext cx="486741" cy="6478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>
            <a:off x="3918581" y="8699776"/>
            <a:ext cx="52451" cy="1605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V="1">
            <a:off x="2718133" y="15661366"/>
            <a:ext cx="13848" cy="3597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D53CF15-8817-446B-87C6-14F70E7E7C76}"/>
              </a:ext>
            </a:extLst>
          </p:cNvPr>
          <p:cNvCxnSpPr>
            <a:cxnSpLocks/>
          </p:cNvCxnSpPr>
          <p:nvPr/>
        </p:nvCxnSpPr>
        <p:spPr>
          <a:xfrm flipH="1">
            <a:off x="2988111" y="8651559"/>
            <a:ext cx="17630" cy="2377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66058E7A-48F1-4FB3-941C-2C47AF71FDC8}"/>
              </a:ext>
            </a:extLst>
          </p:cNvPr>
          <p:cNvCxnSpPr>
            <a:cxnSpLocks/>
          </p:cNvCxnSpPr>
          <p:nvPr/>
        </p:nvCxnSpPr>
        <p:spPr>
          <a:xfrm flipV="1">
            <a:off x="3286305" y="9375347"/>
            <a:ext cx="0" cy="2763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112559C4-EDDD-4344-AAC6-AEAAAAC18049}"/>
              </a:ext>
            </a:extLst>
          </p:cNvPr>
          <p:cNvCxnSpPr>
            <a:cxnSpLocks/>
          </p:cNvCxnSpPr>
          <p:nvPr/>
        </p:nvCxnSpPr>
        <p:spPr>
          <a:xfrm>
            <a:off x="7590144" y="9313786"/>
            <a:ext cx="23283" cy="22302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2236852" y="1731193"/>
            <a:ext cx="5902" cy="108689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5342217" y="1704062"/>
            <a:ext cx="34540" cy="77035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795279" y="4014584"/>
            <a:ext cx="51634" cy="8397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>
            <a:off x="2263022" y="3685766"/>
            <a:ext cx="635961" cy="65369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  <a:stCxn id="685" idx="2"/>
          </p:cNvCxnSpPr>
          <p:nvPr/>
        </p:nvCxnSpPr>
        <p:spPr>
          <a:xfrm flipH="1">
            <a:off x="3264734" y="3921852"/>
            <a:ext cx="678902" cy="43044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>
            <a:extLst>
              <a:ext uri="{FF2B5EF4-FFF2-40B4-BE49-F238E27FC236}">
                <a16:creationId xmlns:a16="http://schemas.microsoft.com/office/drawing/2014/main" id="{E6C61435-D451-4CC3-908A-748BD0DA59CA}"/>
              </a:ext>
            </a:extLst>
          </p:cNvPr>
          <p:cNvCxnSpPr>
            <a:cxnSpLocks/>
          </p:cNvCxnSpPr>
          <p:nvPr/>
        </p:nvCxnSpPr>
        <p:spPr>
          <a:xfrm flipH="1">
            <a:off x="7161213" y="4123354"/>
            <a:ext cx="259989" cy="4197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H="1" flipV="1">
            <a:off x="3374892" y="1582334"/>
            <a:ext cx="100985" cy="8253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</p:cNvCxnSpPr>
          <p:nvPr/>
        </p:nvCxnSpPr>
        <p:spPr>
          <a:xfrm flipV="1">
            <a:off x="4404579" y="1669652"/>
            <a:ext cx="50199" cy="72696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</p:cNvCxnSpPr>
          <p:nvPr/>
        </p:nvCxnSpPr>
        <p:spPr>
          <a:xfrm flipV="1">
            <a:off x="2925185" y="1464818"/>
            <a:ext cx="183088" cy="7044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V="1">
            <a:off x="2541433" y="1555816"/>
            <a:ext cx="388" cy="9037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V="1">
            <a:off x="1698608" y="1674073"/>
            <a:ext cx="80190" cy="50475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V="1">
            <a:off x="1217421" y="1741374"/>
            <a:ext cx="260103" cy="8441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 flipH="1" flipV="1">
            <a:off x="8996556" y="8617580"/>
            <a:ext cx="401888" cy="4101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>
            <a:off x="8723354" y="6982378"/>
            <a:ext cx="404731" cy="5732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33810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21110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 flipH="1" flipV="1">
            <a:off x="6618288" y="15793722"/>
            <a:ext cx="131611" cy="56030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>
            <a:off x="6949794" y="15312963"/>
            <a:ext cx="1" cy="1539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5980113" y="15649332"/>
            <a:ext cx="0" cy="42454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6204149" y="15298420"/>
            <a:ext cx="88900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4582549" y="15342076"/>
            <a:ext cx="90488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807" y="13047813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343" y="1296173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>
            <a:off x="2723356" y="15206345"/>
            <a:ext cx="47625" cy="260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H="1" flipV="1">
            <a:off x="2171700" y="15882622"/>
            <a:ext cx="188217" cy="3891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1072589" y="15480429"/>
            <a:ext cx="453231" cy="4749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" y="166076"/>
            <a:ext cx="5116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3200" b="1" dirty="0"/>
              <a:t>Music GCSE Learning Journey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  <a:stCxn id="309" idx="3"/>
          </p:cNvCxnSpPr>
          <p:nvPr/>
        </p:nvCxnSpPr>
        <p:spPr>
          <a:xfrm>
            <a:off x="1475853" y="13016425"/>
            <a:ext cx="222755" cy="3678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1982632" y="13868573"/>
            <a:ext cx="279683" cy="24326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V="1">
            <a:off x="3472655" y="13714094"/>
            <a:ext cx="63677" cy="989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3468" y="13234634"/>
            <a:ext cx="1403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Musical Ensembles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F1B275-053E-4C90-A595-62C37FFB371E}"/>
              </a:ext>
            </a:extLst>
          </p:cNvPr>
          <p:cNvSpPr/>
          <p:nvPr/>
        </p:nvSpPr>
        <p:spPr>
          <a:xfrm rot="1017895">
            <a:off x="7138261" y="11357995"/>
            <a:ext cx="1693184" cy="2319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endParaRPr lang="en-US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 Condensed" panose="020B0506020104020203" pitchFamily="34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6085240" y="1087882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 flipH="1">
            <a:off x="5594067" y="10715744"/>
            <a:ext cx="86652" cy="23875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51AF2EC5-9556-43CF-B071-61485ACBBC2F}"/>
              </a:ext>
            </a:extLst>
          </p:cNvPr>
          <p:cNvCxnSpPr>
            <a:cxnSpLocks/>
          </p:cNvCxnSpPr>
          <p:nvPr/>
        </p:nvCxnSpPr>
        <p:spPr>
          <a:xfrm>
            <a:off x="7056435" y="10697143"/>
            <a:ext cx="8163" cy="3499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6808788" y="10459720"/>
            <a:ext cx="261937" cy="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CB044773-3459-465E-864A-3A84451753D1}"/>
              </a:ext>
            </a:extLst>
          </p:cNvPr>
          <p:cNvCxnSpPr>
            <a:cxnSpLocks/>
          </p:cNvCxnSpPr>
          <p:nvPr/>
        </p:nvCxnSpPr>
        <p:spPr>
          <a:xfrm flipH="1" flipV="1">
            <a:off x="3324512" y="11163899"/>
            <a:ext cx="94627" cy="3595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B0239FC8-5C75-4F9A-AD12-EE606F7E37B0}"/>
              </a:ext>
            </a:extLst>
          </p:cNvPr>
          <p:cNvCxnSpPr>
            <a:cxnSpLocks/>
          </p:cNvCxnSpPr>
          <p:nvPr/>
        </p:nvCxnSpPr>
        <p:spPr>
          <a:xfrm flipH="1" flipV="1">
            <a:off x="5369678" y="11428601"/>
            <a:ext cx="158625" cy="6378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D5045A85-70DD-4EB7-86B7-01BA80DC854D}"/>
              </a:ext>
            </a:extLst>
          </p:cNvPr>
          <p:cNvCxnSpPr>
            <a:cxnSpLocks/>
          </p:cNvCxnSpPr>
          <p:nvPr/>
        </p:nvCxnSpPr>
        <p:spPr>
          <a:xfrm flipH="1">
            <a:off x="4434578" y="10177284"/>
            <a:ext cx="96214" cy="7545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509963" y="1083913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AD90D1A4-241D-4ECF-BA20-F55AAB77ED6E}"/>
              </a:ext>
            </a:extLst>
          </p:cNvPr>
          <p:cNvCxnSpPr>
            <a:cxnSpLocks/>
          </p:cNvCxnSpPr>
          <p:nvPr/>
        </p:nvCxnSpPr>
        <p:spPr>
          <a:xfrm>
            <a:off x="3454428" y="10368974"/>
            <a:ext cx="9420" cy="56955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 flipH="1">
            <a:off x="1641662" y="8585951"/>
            <a:ext cx="64929" cy="4958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</p:cNvCxnSpPr>
          <p:nvPr/>
        </p:nvCxnSpPr>
        <p:spPr>
          <a:xfrm flipV="1">
            <a:off x="2942416" y="11421802"/>
            <a:ext cx="66280" cy="4648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  <a:stCxn id="557" idx="2"/>
          </p:cNvCxnSpPr>
          <p:nvPr/>
        </p:nvCxnSpPr>
        <p:spPr>
          <a:xfrm flipH="1">
            <a:off x="2211447" y="10436080"/>
            <a:ext cx="379560" cy="78217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>
            <a:off x="8182358" y="8732520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8094754" y="8551211"/>
            <a:ext cx="293596" cy="21608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6A9E45DD-6066-4B9B-9C87-C0F4B89F63C2}"/>
              </a:ext>
            </a:extLst>
          </p:cNvPr>
          <p:cNvCxnSpPr>
            <a:cxnSpLocks/>
          </p:cNvCxnSpPr>
          <p:nvPr/>
        </p:nvCxnSpPr>
        <p:spPr>
          <a:xfrm flipV="1">
            <a:off x="8346116" y="7492867"/>
            <a:ext cx="315928" cy="9476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8226522" y="6359186"/>
            <a:ext cx="305182" cy="3721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>
            <a:off x="4634377" y="424129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838440" y="5302453"/>
            <a:ext cx="1046084" cy="10281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5181866" y="4109872"/>
            <a:ext cx="0" cy="2856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V="1">
            <a:off x="4958766" y="1345335"/>
            <a:ext cx="54394" cy="141885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H="1" flipV="1">
            <a:off x="3862200" y="1464819"/>
            <a:ext cx="153129" cy="14992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</p:cNvCxnSpPr>
          <p:nvPr/>
        </p:nvCxnSpPr>
        <p:spPr>
          <a:xfrm flipH="1">
            <a:off x="8416594" y="10769397"/>
            <a:ext cx="433840" cy="2908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>
            <a:off x="7201206" y="9449489"/>
            <a:ext cx="154038" cy="32204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C26E3646-21AD-4CF0-B53F-99068D8ED67D}"/>
              </a:ext>
            </a:extLst>
          </p:cNvPr>
          <p:cNvCxnSpPr>
            <a:cxnSpLocks/>
          </p:cNvCxnSpPr>
          <p:nvPr/>
        </p:nvCxnSpPr>
        <p:spPr>
          <a:xfrm flipV="1">
            <a:off x="1028357" y="11179801"/>
            <a:ext cx="1093823" cy="5234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flipH="1">
            <a:off x="2441978" y="10858608"/>
            <a:ext cx="19252" cy="1314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89B92BBD-F03A-4766-BB3E-4FE481129E38}"/>
              </a:ext>
            </a:extLst>
          </p:cNvPr>
          <p:cNvCxnSpPr>
            <a:cxnSpLocks/>
            <a:stCxn id="444" idx="2"/>
          </p:cNvCxnSpPr>
          <p:nvPr/>
        </p:nvCxnSpPr>
        <p:spPr>
          <a:xfrm>
            <a:off x="6998835" y="8644979"/>
            <a:ext cx="93499" cy="36667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V="1">
            <a:off x="5192198" y="9307638"/>
            <a:ext cx="47256" cy="22044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17D7A9C-B39F-42F8-81C6-D034B0B2B974}"/>
              </a:ext>
            </a:extLst>
          </p:cNvPr>
          <p:cNvCxnSpPr>
            <a:cxnSpLocks/>
          </p:cNvCxnSpPr>
          <p:nvPr/>
        </p:nvCxnSpPr>
        <p:spPr>
          <a:xfrm>
            <a:off x="5106355" y="8513333"/>
            <a:ext cx="12899" cy="31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2C9682F7-6F62-4DA5-8B57-D9FBC15A0603}"/>
              </a:ext>
            </a:extLst>
          </p:cNvPr>
          <p:cNvCxnSpPr>
            <a:cxnSpLocks/>
          </p:cNvCxnSpPr>
          <p:nvPr/>
        </p:nvCxnSpPr>
        <p:spPr>
          <a:xfrm>
            <a:off x="3540066" y="15288356"/>
            <a:ext cx="40471" cy="915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2169328" y="15181669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  <a:stCxn id="323" idx="2"/>
          </p:cNvCxnSpPr>
          <p:nvPr/>
        </p:nvCxnSpPr>
        <p:spPr>
          <a:xfrm>
            <a:off x="3049824" y="12771983"/>
            <a:ext cx="246551" cy="4754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5892800" y="13671233"/>
            <a:ext cx="7144" cy="2375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V="1">
            <a:off x="7155882" y="13565199"/>
            <a:ext cx="83470" cy="3210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8327776" y="13467028"/>
            <a:ext cx="272636" cy="2337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>
            <a:off x="8109598" y="13016390"/>
            <a:ext cx="139974" cy="1797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BF6ED3C-61BD-46FB-9A1E-9B23F330FFCF}"/>
              </a:ext>
            </a:extLst>
          </p:cNvPr>
          <p:cNvCxnSpPr>
            <a:cxnSpLocks/>
          </p:cNvCxnSpPr>
          <p:nvPr/>
        </p:nvCxnSpPr>
        <p:spPr>
          <a:xfrm flipH="1">
            <a:off x="1131212" y="8762134"/>
            <a:ext cx="80691" cy="3938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4352738" y="4759351"/>
            <a:ext cx="356251" cy="3385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</p:cNvCxnSpPr>
          <p:nvPr/>
        </p:nvCxnSpPr>
        <p:spPr>
          <a:xfrm flipH="1" flipV="1">
            <a:off x="6114923" y="4706752"/>
            <a:ext cx="15246" cy="48122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  <a:stCxn id="673" idx="1"/>
          </p:cNvCxnSpPr>
          <p:nvPr/>
        </p:nvCxnSpPr>
        <p:spPr>
          <a:xfrm flipH="1" flipV="1">
            <a:off x="1006835" y="5518037"/>
            <a:ext cx="202824" cy="2913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V="1">
            <a:off x="1764686" y="6910939"/>
            <a:ext cx="123996" cy="64904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603170DA-4FD0-4A01-AB9A-ED2B43B5DF41}"/>
              </a:ext>
            </a:extLst>
          </p:cNvPr>
          <p:cNvCxnSpPr>
            <a:cxnSpLocks/>
          </p:cNvCxnSpPr>
          <p:nvPr/>
        </p:nvCxnSpPr>
        <p:spPr>
          <a:xfrm flipV="1">
            <a:off x="922921" y="1849809"/>
            <a:ext cx="232465" cy="43624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5589132" y="6447097"/>
            <a:ext cx="1" cy="320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 flipV="1">
            <a:off x="6286934" y="7268357"/>
            <a:ext cx="35013" cy="4809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2D54132-0850-4E7A-81F2-52844131EDD2}"/>
              </a:ext>
            </a:extLst>
          </p:cNvPr>
          <p:cNvCxnSpPr>
            <a:cxnSpLocks/>
          </p:cNvCxnSpPr>
          <p:nvPr/>
        </p:nvCxnSpPr>
        <p:spPr>
          <a:xfrm>
            <a:off x="4798777" y="6512055"/>
            <a:ext cx="80756" cy="1400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2817375" y="7046816"/>
            <a:ext cx="30742" cy="3504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3558394A-F646-40B3-B15D-5DC5D5218BB4}"/>
              </a:ext>
            </a:extLst>
          </p:cNvPr>
          <p:cNvCxnSpPr>
            <a:cxnSpLocks/>
          </p:cNvCxnSpPr>
          <p:nvPr/>
        </p:nvCxnSpPr>
        <p:spPr>
          <a:xfrm flipH="1" flipV="1">
            <a:off x="4646843" y="7084737"/>
            <a:ext cx="129822" cy="4285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</p:cNvCxnSpPr>
          <p:nvPr/>
        </p:nvCxnSpPr>
        <p:spPr>
          <a:xfrm>
            <a:off x="5904432" y="6035323"/>
            <a:ext cx="4813" cy="4883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6294204" y="6467725"/>
            <a:ext cx="71019" cy="19299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E06C77AB-3DE3-4797-B37B-AEC15B3B1F98}"/>
              </a:ext>
            </a:extLst>
          </p:cNvPr>
          <p:cNvCxnSpPr>
            <a:cxnSpLocks/>
          </p:cNvCxnSpPr>
          <p:nvPr/>
        </p:nvCxnSpPr>
        <p:spPr>
          <a:xfrm flipV="1">
            <a:off x="5727227" y="7093445"/>
            <a:ext cx="6657" cy="9607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BF858FF-7DB4-43A7-83A9-D33365BF8318}"/>
              </a:ext>
            </a:extLst>
          </p:cNvPr>
          <p:cNvSpPr/>
          <p:nvPr/>
        </p:nvSpPr>
        <p:spPr>
          <a:xfrm>
            <a:off x="3017926" y="15313334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33" name="TextBox 52">
            <a:extLst>
              <a:ext uri="{FF2B5EF4-FFF2-40B4-BE49-F238E27FC236}">
                <a16:creationId xmlns:a16="http://schemas.microsoft.com/office/drawing/2014/main" id="{3BCC9D25-DB65-4130-A6DE-2A57BC1A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120" y="6716634"/>
            <a:ext cx="1823397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revisit AOS 1 and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E776B-9E83-40C3-97B3-61A8F6E4A17B}"/>
              </a:ext>
            </a:extLst>
          </p:cNvPr>
          <p:cNvSpPr txBox="1"/>
          <p:nvPr/>
        </p:nvSpPr>
        <p:spPr>
          <a:xfrm>
            <a:off x="8094910" y="16436814"/>
            <a:ext cx="81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 names, rests  and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343C4-348D-4B27-97C0-6B2D1D3003DE}"/>
              </a:ext>
            </a:extLst>
          </p:cNvPr>
          <p:cNvSpPr txBox="1"/>
          <p:nvPr/>
        </p:nvSpPr>
        <p:spPr>
          <a:xfrm>
            <a:off x="6690905" y="14994338"/>
            <a:ext cx="802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Time signatures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1025C1-8E9F-4D71-833F-D7A32A2A3E53}"/>
              </a:ext>
            </a:extLst>
          </p:cNvPr>
          <p:cNvSpPr txBox="1"/>
          <p:nvPr/>
        </p:nvSpPr>
        <p:spPr>
          <a:xfrm>
            <a:off x="6702149" y="14218868"/>
            <a:ext cx="78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Composing and performing rhythms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6CF7D-A6DC-4B4D-93A1-BC5F08AAD5F1}"/>
              </a:ext>
            </a:extLst>
          </p:cNvPr>
          <p:cNvSpPr txBox="1"/>
          <p:nvPr/>
        </p:nvSpPr>
        <p:spPr>
          <a:xfrm>
            <a:off x="5428827" y="16040004"/>
            <a:ext cx="110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</a:t>
            </a:r>
          </a:p>
          <a:p>
            <a:pPr algn="ctr"/>
            <a:r>
              <a:rPr lang="en-GB" sz="800" dirty="0"/>
              <a:t>a stave?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1F9FD-B2CD-4838-8D35-6D855118D2CC}"/>
              </a:ext>
            </a:extLst>
          </p:cNvPr>
          <p:cNvSpPr txBox="1"/>
          <p:nvPr/>
        </p:nvSpPr>
        <p:spPr>
          <a:xfrm>
            <a:off x="5087938" y="14406786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the note names of the lines?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228779B-5B54-4C1C-8D58-DAE51E64C1B4}"/>
              </a:ext>
            </a:extLst>
          </p:cNvPr>
          <p:cNvSpPr txBox="1"/>
          <p:nvPr/>
        </p:nvSpPr>
        <p:spPr>
          <a:xfrm>
            <a:off x="4822846" y="15989882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the note names of the spaces?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B23A03-FBBE-4E44-8C9A-911FBF5E037B}"/>
              </a:ext>
            </a:extLst>
          </p:cNvPr>
          <p:cNvSpPr txBox="1"/>
          <p:nvPr/>
        </p:nvSpPr>
        <p:spPr>
          <a:xfrm>
            <a:off x="4664857" y="14782193"/>
            <a:ext cx="85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the note names of the white notes on the piano?</a:t>
            </a:r>
          </a:p>
        </p:txBody>
      </p:sp>
      <p:pic>
        <p:nvPicPr>
          <p:cNvPr id="250" name="Picture 249" descr="Lines and Spaces Treble Clef Staff Posters by Jennifer Weyman | TpT">
            <a:hlinkClick r:id="rId17" tgtFrame="&quot;_blank&quot;"/>
            <a:extLst>
              <a:ext uri="{FF2B5EF4-FFF2-40B4-BE49-F238E27FC236}">
                <a16:creationId xmlns:a16="http://schemas.microsoft.com/office/drawing/2014/main" id="{5A546325-EFD8-490F-8288-BEB0491E3B8D}"/>
              </a:ext>
            </a:extLst>
          </p:cNvPr>
          <p:cNvPicPr/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4723385"/>
            <a:ext cx="666750" cy="522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F250869C-97B4-4866-A43B-31952B151F00}"/>
              </a:ext>
            </a:extLst>
          </p:cNvPr>
          <p:cNvCxnSpPr>
            <a:cxnSpLocks/>
            <a:stCxn id="250" idx="2"/>
          </p:cNvCxnSpPr>
          <p:nvPr/>
        </p:nvCxnSpPr>
        <p:spPr>
          <a:xfrm flipH="1">
            <a:off x="5772884" y="15246032"/>
            <a:ext cx="119916" cy="1338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3" name="Picture 252" descr="Lines and Spaces Treble Clef Staff Posters by Jennifer Weyman | TpT">
            <a:hlinkClick r:id="rId20" tgtFrame="&quot;_blank&quot;"/>
            <a:extLst>
              <a:ext uri="{FF2B5EF4-FFF2-40B4-BE49-F238E27FC236}">
                <a16:creationId xmlns:a16="http://schemas.microsoft.com/office/drawing/2014/main" id="{96F90B90-4240-47A2-805D-E21CAB708F54}"/>
              </a:ext>
            </a:extLst>
          </p:cNvPr>
          <p:cNvPicPr/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31" y="16359313"/>
            <a:ext cx="870016" cy="461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E6411765-E910-4543-A124-94913025A006}"/>
              </a:ext>
            </a:extLst>
          </p:cNvPr>
          <p:cNvCxnSpPr>
            <a:cxnSpLocks/>
          </p:cNvCxnSpPr>
          <p:nvPr/>
        </p:nvCxnSpPr>
        <p:spPr>
          <a:xfrm flipV="1">
            <a:off x="5724914" y="15872029"/>
            <a:ext cx="0" cy="46317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6C613FBF-421A-44C5-806F-9C068E8F9E61}"/>
              </a:ext>
            </a:extLst>
          </p:cNvPr>
          <p:cNvCxnSpPr>
            <a:cxnSpLocks/>
          </p:cNvCxnSpPr>
          <p:nvPr/>
        </p:nvCxnSpPr>
        <p:spPr>
          <a:xfrm flipV="1">
            <a:off x="3866748" y="15684237"/>
            <a:ext cx="11640" cy="8029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F90C67B1-D752-41C1-97A1-99683A0202AD}"/>
              </a:ext>
            </a:extLst>
          </p:cNvPr>
          <p:cNvCxnSpPr>
            <a:cxnSpLocks/>
          </p:cNvCxnSpPr>
          <p:nvPr/>
        </p:nvCxnSpPr>
        <p:spPr>
          <a:xfrm flipV="1">
            <a:off x="4776665" y="15788187"/>
            <a:ext cx="863" cy="4726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819E3FF0-A27D-4F21-99BC-BBF60C9970A1}"/>
              </a:ext>
            </a:extLst>
          </p:cNvPr>
          <p:cNvCxnSpPr>
            <a:cxnSpLocks/>
          </p:cNvCxnSpPr>
          <p:nvPr/>
        </p:nvCxnSpPr>
        <p:spPr>
          <a:xfrm flipH="1">
            <a:off x="4791075" y="15312963"/>
            <a:ext cx="28180" cy="1632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9599162-617A-45FC-88BD-7CEC605F09EA}"/>
              </a:ext>
            </a:extLst>
          </p:cNvPr>
          <p:cNvCxnSpPr>
            <a:cxnSpLocks/>
          </p:cNvCxnSpPr>
          <p:nvPr/>
        </p:nvCxnSpPr>
        <p:spPr>
          <a:xfrm>
            <a:off x="4030468" y="14930171"/>
            <a:ext cx="11191" cy="51978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extBox 262">
            <a:extLst>
              <a:ext uri="{FF2B5EF4-FFF2-40B4-BE49-F238E27FC236}">
                <a16:creationId xmlns:a16="http://schemas.microsoft.com/office/drawing/2014/main" id="{CF518481-A741-46F2-AD75-DD6FAFF345AE}"/>
              </a:ext>
            </a:extLst>
          </p:cNvPr>
          <p:cNvSpPr txBox="1"/>
          <p:nvPr/>
        </p:nvSpPr>
        <p:spPr>
          <a:xfrm>
            <a:off x="3862200" y="15981295"/>
            <a:ext cx="83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are the note names of the spaces?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5196DED-DB3D-4D1C-91B3-60B2602F6798}"/>
              </a:ext>
            </a:extLst>
          </p:cNvPr>
          <p:cNvSpPr txBox="1"/>
          <p:nvPr/>
        </p:nvSpPr>
        <p:spPr>
          <a:xfrm>
            <a:off x="3176487" y="16325119"/>
            <a:ext cx="856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an ensemble?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C94240B1-A888-4F03-BBC0-0E235D66D49C}"/>
              </a:ext>
            </a:extLst>
          </p:cNvPr>
          <p:cNvSpPr txBox="1"/>
          <p:nvPr/>
        </p:nvSpPr>
        <p:spPr>
          <a:xfrm>
            <a:off x="3423659" y="15022941"/>
            <a:ext cx="811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ledger lines?</a:t>
            </a:r>
          </a:p>
        </p:txBody>
      </p:sp>
      <p:pic>
        <p:nvPicPr>
          <p:cNvPr id="269" name="Picture 268" descr="Ledger lines – bass and treble clef">
            <a:hlinkClick r:id="rId8" tgtFrame="&quot;_blank&quot;"/>
            <a:extLst>
              <a:ext uri="{FF2B5EF4-FFF2-40B4-BE49-F238E27FC236}">
                <a16:creationId xmlns:a16="http://schemas.microsoft.com/office/drawing/2014/main" id="{8234DEBC-B815-4B79-926D-3CE14ACCDEDA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9095" r="68048" b="66046"/>
          <a:stretch/>
        </p:blipFill>
        <p:spPr bwMode="auto">
          <a:xfrm>
            <a:off x="2928270" y="14174846"/>
            <a:ext cx="672929" cy="510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7B6F3D81-C179-4DC8-B68A-ADE3C13C12C8}"/>
              </a:ext>
            </a:extLst>
          </p:cNvPr>
          <p:cNvCxnSpPr>
            <a:cxnSpLocks/>
          </p:cNvCxnSpPr>
          <p:nvPr/>
        </p:nvCxnSpPr>
        <p:spPr>
          <a:xfrm flipH="1">
            <a:off x="4369793" y="15293023"/>
            <a:ext cx="28180" cy="1632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DEDB4250-AC6B-4400-972B-0EEA0FCD1DC8}"/>
              </a:ext>
            </a:extLst>
          </p:cNvPr>
          <p:cNvCxnSpPr>
            <a:cxnSpLocks/>
          </p:cNvCxnSpPr>
          <p:nvPr/>
        </p:nvCxnSpPr>
        <p:spPr>
          <a:xfrm flipH="1">
            <a:off x="3452885" y="15035552"/>
            <a:ext cx="23651" cy="38500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7143BFF1-106F-4678-9902-A20D600FD122}"/>
              </a:ext>
            </a:extLst>
          </p:cNvPr>
          <p:cNvSpPr txBox="1"/>
          <p:nvPr/>
        </p:nvSpPr>
        <p:spPr>
          <a:xfrm>
            <a:off x="3886961" y="14501622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the note names of the lines?</a:t>
            </a:r>
          </a:p>
        </p:txBody>
      </p: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EA9DAD57-3159-4256-BB07-A574E4290C61}"/>
              </a:ext>
            </a:extLst>
          </p:cNvPr>
          <p:cNvCxnSpPr>
            <a:cxnSpLocks/>
          </p:cNvCxnSpPr>
          <p:nvPr/>
        </p:nvCxnSpPr>
        <p:spPr>
          <a:xfrm>
            <a:off x="3116310" y="14624336"/>
            <a:ext cx="109888" cy="8240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" name="Picture 276">
            <a:extLst>
              <a:ext uri="{FF2B5EF4-FFF2-40B4-BE49-F238E27FC236}">
                <a16:creationId xmlns:a16="http://schemas.microsoft.com/office/drawing/2014/main" id="{C74EB1FE-FF1B-43E7-BA71-BFA75411EE0F}"/>
              </a:ext>
            </a:extLst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2517244" y="16544509"/>
            <a:ext cx="569024" cy="363166"/>
          </a:xfrm>
          <a:prstGeom prst="rect">
            <a:avLst/>
          </a:prstGeom>
        </p:spPr>
      </p:pic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F520E8C2-85B3-4891-88C4-3FAC391017B0}"/>
              </a:ext>
            </a:extLst>
          </p:cNvPr>
          <p:cNvCxnSpPr>
            <a:cxnSpLocks/>
          </p:cNvCxnSpPr>
          <p:nvPr/>
        </p:nvCxnSpPr>
        <p:spPr>
          <a:xfrm flipV="1">
            <a:off x="3509963" y="15862049"/>
            <a:ext cx="281436" cy="18489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>
            <a:extLst>
              <a:ext uri="{FF2B5EF4-FFF2-40B4-BE49-F238E27FC236}">
                <a16:creationId xmlns:a16="http://schemas.microsoft.com/office/drawing/2014/main" id="{BDB75E59-83F1-42AC-B800-6489E54E3C01}"/>
              </a:ext>
            </a:extLst>
          </p:cNvPr>
          <p:cNvSpPr txBox="1"/>
          <p:nvPr/>
        </p:nvSpPr>
        <p:spPr>
          <a:xfrm>
            <a:off x="2305021" y="16045368"/>
            <a:ext cx="98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media?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EA435C11-5EF1-4F60-8AD6-F8A3686795CB}"/>
              </a:ext>
            </a:extLst>
          </p:cNvPr>
          <p:cNvSpPr txBox="1"/>
          <p:nvPr/>
        </p:nvSpPr>
        <p:spPr>
          <a:xfrm>
            <a:off x="2125234" y="16273370"/>
            <a:ext cx="981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How is music used in the media?</a:t>
            </a:r>
          </a:p>
        </p:txBody>
      </p:sp>
      <p:pic>
        <p:nvPicPr>
          <p:cNvPr id="283" name="Picture 282" descr="Why working class kids struggle to break into media - Concrete">
            <a:hlinkClick r:id="rId24" tgtFrame="&quot;_blank&quot;"/>
            <a:extLst>
              <a:ext uri="{FF2B5EF4-FFF2-40B4-BE49-F238E27FC236}">
                <a16:creationId xmlns:a16="http://schemas.microsoft.com/office/drawing/2014/main" id="{B5FC2159-52F6-4D3E-83EA-BB6D2C0F4941}"/>
              </a:ext>
            </a:extLst>
          </p:cNvPr>
          <p:cNvPicPr/>
          <p:nvPr/>
        </p:nvPicPr>
        <p:blipFill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54" y="16103913"/>
            <a:ext cx="766700" cy="7216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E6F8F9F1-7C88-423D-958D-2EFD340363E4}"/>
              </a:ext>
            </a:extLst>
          </p:cNvPr>
          <p:cNvCxnSpPr>
            <a:cxnSpLocks/>
            <a:stCxn id="283" idx="0"/>
          </p:cNvCxnSpPr>
          <p:nvPr/>
        </p:nvCxnSpPr>
        <p:spPr>
          <a:xfrm flipV="1">
            <a:off x="1741504" y="15708381"/>
            <a:ext cx="165495" cy="3955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5" name="Picture 284" descr="Neewer 12x11&quot;/30x27cm Wooden Director's Film Movie: Amazon.co.uk: Camera &amp;  Photo">
            <a:hlinkClick r:id="rId27" tgtFrame="&quot;_blank&quot;"/>
            <a:extLst>
              <a:ext uri="{FF2B5EF4-FFF2-40B4-BE49-F238E27FC236}">
                <a16:creationId xmlns:a16="http://schemas.microsoft.com/office/drawing/2014/main" id="{635B6C57-621B-4092-BE27-631F977EEC4D}"/>
              </a:ext>
            </a:extLst>
          </p:cNvPr>
          <p:cNvPicPr/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376" y="14740423"/>
            <a:ext cx="421005" cy="49784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93749B89-B86D-46BB-87E2-10BF561A0F25}"/>
              </a:ext>
            </a:extLst>
          </p:cNvPr>
          <p:cNvSpPr txBox="1"/>
          <p:nvPr/>
        </p:nvSpPr>
        <p:spPr>
          <a:xfrm>
            <a:off x="2105340" y="14703207"/>
            <a:ext cx="641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the elements of Music?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C851F0AB-4ABE-4038-9364-0626A652BD0B}"/>
              </a:ext>
            </a:extLst>
          </p:cNvPr>
          <p:cNvSpPr txBox="1"/>
          <p:nvPr/>
        </p:nvSpPr>
        <p:spPr>
          <a:xfrm rot="19779391">
            <a:off x="1732502" y="14537901"/>
            <a:ext cx="641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‘skanking’?</a:t>
            </a:r>
          </a:p>
        </p:txBody>
      </p:sp>
      <p:pic>
        <p:nvPicPr>
          <p:cNvPr id="290" name="Picture 289" descr="Musical Elements Poster | Music vocabulary, Teaching music, Music education">
            <a:hlinkClick r:id="rId29" tgtFrame="&quot;_blank&quot;"/>
            <a:extLst>
              <a:ext uri="{FF2B5EF4-FFF2-40B4-BE49-F238E27FC236}">
                <a16:creationId xmlns:a16="http://schemas.microsoft.com/office/drawing/2014/main" id="{48E21E03-7042-468C-9DE7-09EEC56577AA}"/>
              </a:ext>
            </a:extLst>
          </p:cNvPr>
          <p:cNvPicPr/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96" y="15560234"/>
            <a:ext cx="913573" cy="133824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E55A52E4-0A0C-4A1E-8C2A-027D5EC84CA3}"/>
              </a:ext>
            </a:extLst>
          </p:cNvPr>
          <p:cNvSpPr txBox="1"/>
          <p:nvPr/>
        </p:nvSpPr>
        <p:spPr>
          <a:xfrm rot="20515730">
            <a:off x="68861" y="14929843"/>
            <a:ext cx="738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Who is Bob Marley?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878F7CC-AB03-4A90-A460-E9143AF872FC}"/>
              </a:ext>
            </a:extLst>
          </p:cNvPr>
          <p:cNvSpPr txBox="1"/>
          <p:nvPr/>
        </p:nvSpPr>
        <p:spPr>
          <a:xfrm>
            <a:off x="151476" y="14140193"/>
            <a:ext cx="615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Where is Reggae from?</a:t>
            </a:r>
          </a:p>
        </p:txBody>
      </p: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F1C4CE8-D8D9-44A9-9F5F-0EF2C503B144}"/>
              </a:ext>
            </a:extLst>
          </p:cNvPr>
          <p:cNvCxnSpPr>
            <a:cxnSpLocks/>
          </p:cNvCxnSpPr>
          <p:nvPr/>
        </p:nvCxnSpPr>
        <p:spPr>
          <a:xfrm>
            <a:off x="711882" y="14507946"/>
            <a:ext cx="702835" cy="204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295" descr="File:Flag-map of Jamaica.svg - Wikimedia Commons">
            <a:hlinkClick r:id="rId32" tgtFrame="&quot;_blank&quot;"/>
            <a:extLst>
              <a:ext uri="{FF2B5EF4-FFF2-40B4-BE49-F238E27FC236}">
                <a16:creationId xmlns:a16="http://schemas.microsoft.com/office/drawing/2014/main" id="{16221B6E-0938-4D50-83C5-8C58DC373AEC}"/>
              </a:ext>
            </a:extLst>
          </p:cNvPr>
          <p:cNvPicPr/>
          <p:nvPr/>
        </p:nvPicPr>
        <p:blipFill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1" y="14580794"/>
            <a:ext cx="860425" cy="3416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67D10B09-BA06-4EEC-AC60-410D67138B48}"/>
              </a:ext>
            </a:extLst>
          </p:cNvPr>
          <p:cNvCxnSpPr>
            <a:cxnSpLocks/>
          </p:cNvCxnSpPr>
          <p:nvPr/>
        </p:nvCxnSpPr>
        <p:spPr>
          <a:xfrm>
            <a:off x="1036527" y="14750948"/>
            <a:ext cx="187835" cy="251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C5D63CBA-0D2A-4BD2-B572-F3BC40F5D9B9}"/>
              </a:ext>
            </a:extLst>
          </p:cNvPr>
          <p:cNvSpPr txBox="1"/>
          <p:nvPr/>
        </p:nvSpPr>
        <p:spPr>
          <a:xfrm>
            <a:off x="6771253" y="14731039"/>
            <a:ext cx="8100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Rhythm v beat</a:t>
            </a: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131691DB-508C-4CCC-841A-E4B0D59D27E3}"/>
              </a:ext>
            </a:extLst>
          </p:cNvPr>
          <p:cNvCxnSpPr>
            <a:cxnSpLocks/>
          </p:cNvCxnSpPr>
          <p:nvPr/>
        </p:nvCxnSpPr>
        <p:spPr>
          <a:xfrm flipH="1" flipV="1">
            <a:off x="7056435" y="15920720"/>
            <a:ext cx="173686" cy="33207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60004978-627C-48F1-9377-57FDAB350BD0}"/>
              </a:ext>
            </a:extLst>
          </p:cNvPr>
          <p:cNvSpPr txBox="1"/>
          <p:nvPr/>
        </p:nvSpPr>
        <p:spPr>
          <a:xfrm>
            <a:off x="2086475" y="14068960"/>
            <a:ext cx="841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fusion?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852F6AC-597D-4B13-B486-CE6C0DDFF3DD}"/>
              </a:ext>
            </a:extLst>
          </p:cNvPr>
          <p:cNvSpPr txBox="1"/>
          <p:nvPr/>
        </p:nvSpPr>
        <p:spPr>
          <a:xfrm>
            <a:off x="152399" y="12962642"/>
            <a:ext cx="8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Where is the blues from?</a:t>
            </a:r>
          </a:p>
        </p:txBody>
      </p:sp>
      <p:pic>
        <p:nvPicPr>
          <p:cNvPr id="308" name="Picture 307" descr="Synthetic chord - Wikipedia">
            <a:hlinkClick r:id="rId35" tgtFrame="&quot;_blank&quot;"/>
            <a:extLst>
              <a:ext uri="{FF2B5EF4-FFF2-40B4-BE49-F238E27FC236}">
                <a16:creationId xmlns:a16="http://schemas.microsoft.com/office/drawing/2014/main" id="{109B9A33-F01B-496C-8EB7-E0E310DBA828}"/>
              </a:ext>
            </a:extLst>
          </p:cNvPr>
          <p:cNvPicPr/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4" y="13229479"/>
            <a:ext cx="550365" cy="55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Picture 308" descr="43 Best Jazz Band images | Jazz band, Jazz, Jazz blues">
            <a:hlinkClick r:id="rId37" tgtFrame="&quot;_blank&quot;"/>
            <a:extLst>
              <a:ext uri="{FF2B5EF4-FFF2-40B4-BE49-F238E27FC236}">
                <a16:creationId xmlns:a16="http://schemas.microsoft.com/office/drawing/2014/main" id="{8E8EE670-D191-4851-8DED-80745CAE1B22}"/>
              </a:ext>
            </a:extLst>
          </p:cNvPr>
          <p:cNvPicPr/>
          <p:nvPr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11" y="12740649"/>
            <a:ext cx="508242" cy="55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D6F747C2-F631-45DB-8724-567EF47FEC53}"/>
              </a:ext>
            </a:extLst>
          </p:cNvPr>
          <p:cNvSpPr txBox="1"/>
          <p:nvPr/>
        </p:nvSpPr>
        <p:spPr>
          <a:xfrm>
            <a:off x="134029" y="13934868"/>
            <a:ext cx="841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triad?</a:t>
            </a:r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CA71E04E-5F12-4937-92BB-D184AE13F29D}"/>
              </a:ext>
            </a:extLst>
          </p:cNvPr>
          <p:cNvCxnSpPr>
            <a:cxnSpLocks/>
          </p:cNvCxnSpPr>
          <p:nvPr/>
        </p:nvCxnSpPr>
        <p:spPr>
          <a:xfrm>
            <a:off x="735091" y="13680348"/>
            <a:ext cx="638919" cy="3838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88492FEA-A63E-4CB6-AB99-FFEB9FE39A70}"/>
              </a:ext>
            </a:extLst>
          </p:cNvPr>
          <p:cNvCxnSpPr>
            <a:cxnSpLocks/>
          </p:cNvCxnSpPr>
          <p:nvPr/>
        </p:nvCxnSpPr>
        <p:spPr>
          <a:xfrm>
            <a:off x="765027" y="13253601"/>
            <a:ext cx="710599" cy="5646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AA1E3B82-962D-4C50-AA80-EB92346FD101}"/>
              </a:ext>
            </a:extLst>
          </p:cNvPr>
          <p:cNvSpPr txBox="1"/>
          <p:nvPr/>
        </p:nvSpPr>
        <p:spPr>
          <a:xfrm>
            <a:off x="1504891" y="12715678"/>
            <a:ext cx="8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Describe a 12 bar blues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466B2F59-DA17-44A8-B2BB-930A28EAEF1F}"/>
              </a:ext>
            </a:extLst>
          </p:cNvPr>
          <p:cNvSpPr txBox="1"/>
          <p:nvPr/>
        </p:nvSpPr>
        <p:spPr>
          <a:xfrm>
            <a:off x="1714762" y="14210767"/>
            <a:ext cx="8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walking bass?</a:t>
            </a:r>
          </a:p>
        </p:txBody>
      </p: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90AEC2D0-6289-4001-9ED3-EB2FCEBC7630}"/>
              </a:ext>
            </a:extLst>
          </p:cNvPr>
          <p:cNvCxnSpPr>
            <a:cxnSpLocks/>
          </p:cNvCxnSpPr>
          <p:nvPr/>
        </p:nvCxnSpPr>
        <p:spPr>
          <a:xfrm flipH="1" flipV="1">
            <a:off x="1763417" y="14107758"/>
            <a:ext cx="213987" cy="1607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3" name="Picture 322">
            <a:extLst>
              <a:ext uri="{FF2B5EF4-FFF2-40B4-BE49-F238E27FC236}">
                <a16:creationId xmlns:a16="http://schemas.microsoft.com/office/drawing/2014/main" id="{780E4CCC-3C58-479C-BCAA-34639897D788}"/>
              </a:ext>
            </a:extLst>
          </p:cNvPr>
          <p:cNvPicPr/>
          <p:nvPr/>
        </p:nvPicPr>
        <p:blipFill rotWithShape="1">
          <a:blip r:embed="rId39"/>
          <a:srcRect b="47584"/>
          <a:stretch/>
        </p:blipFill>
        <p:spPr bwMode="auto">
          <a:xfrm>
            <a:off x="2681918" y="12350301"/>
            <a:ext cx="735811" cy="421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8226B68B-89C2-4A4F-8357-F2C30E641716}"/>
              </a:ext>
            </a:extLst>
          </p:cNvPr>
          <p:cNvPicPr/>
          <p:nvPr/>
        </p:nvPicPr>
        <p:blipFill rotWithShape="1">
          <a:blip r:embed="rId40"/>
          <a:srcRect b="46269"/>
          <a:stretch/>
        </p:blipFill>
        <p:spPr bwMode="auto">
          <a:xfrm>
            <a:off x="3375166" y="12635018"/>
            <a:ext cx="787293" cy="43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9" name="Picture 328" descr="The Beatles – Twist and Shout Lyrics | Genius Lyrics">
            <a:hlinkClick r:id="rId41" tgtFrame="&quot;_blank&quot;"/>
            <a:extLst>
              <a:ext uri="{FF2B5EF4-FFF2-40B4-BE49-F238E27FC236}">
                <a16:creationId xmlns:a16="http://schemas.microsoft.com/office/drawing/2014/main" id="{C604EB63-D236-46F8-A7F5-74D9160CF8D6}"/>
              </a:ext>
            </a:extLst>
          </p:cNvPr>
          <p:cNvPicPr/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206" y="12401750"/>
            <a:ext cx="803910" cy="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F7525734-9EA8-4FE8-B0E0-12B4A4FC79DF}"/>
              </a:ext>
            </a:extLst>
          </p:cNvPr>
          <p:cNvSpPr txBox="1"/>
          <p:nvPr/>
        </p:nvSpPr>
        <p:spPr>
          <a:xfrm>
            <a:off x="3383570" y="12116347"/>
            <a:ext cx="84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makes a good ensemble performance?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901F8FF9-F038-46D4-ACE7-CD34EEBFC31A}"/>
              </a:ext>
            </a:extLst>
          </p:cNvPr>
          <p:cNvSpPr txBox="1"/>
          <p:nvPr/>
        </p:nvSpPr>
        <p:spPr>
          <a:xfrm>
            <a:off x="4209328" y="13840310"/>
            <a:ext cx="97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Who were The Beatles? Why were the innovative in Popular Music?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022B59E7-CECD-4476-88F7-9D5072BE7BA6}"/>
              </a:ext>
            </a:extLst>
          </p:cNvPr>
          <p:cNvSpPr txBox="1"/>
          <p:nvPr/>
        </p:nvSpPr>
        <p:spPr>
          <a:xfrm>
            <a:off x="5012407" y="12897685"/>
            <a:ext cx="841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is a riff?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767A25F8-E897-41D7-860F-FC31CA1967B9}"/>
              </a:ext>
            </a:extLst>
          </p:cNvPr>
          <p:cNvSpPr txBox="1"/>
          <p:nvPr/>
        </p:nvSpPr>
        <p:spPr>
          <a:xfrm>
            <a:off x="6108228" y="13803788"/>
            <a:ext cx="72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are genres of music?</a:t>
            </a:r>
          </a:p>
        </p:txBody>
      </p:sp>
      <p:pic>
        <p:nvPicPr>
          <p:cNvPr id="339" name="Picture 338" descr="Capitalising on aural inspiration (Part One) | Musical U">
            <a:hlinkClick r:id="rId43" tgtFrame="&quot;_blank&quot;"/>
            <a:extLst>
              <a:ext uri="{FF2B5EF4-FFF2-40B4-BE49-F238E27FC236}">
                <a16:creationId xmlns:a16="http://schemas.microsoft.com/office/drawing/2014/main" id="{B0C54415-48D2-4672-8248-89EFF280E4F1}"/>
              </a:ext>
            </a:extLst>
          </p:cNvPr>
          <p:cNvPicPr/>
          <p:nvPr/>
        </p:nvPicPr>
        <p:blipFill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13" y="13811049"/>
            <a:ext cx="350815" cy="4655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09BB4F7D-D87C-41A2-BF90-895CB377053D}"/>
              </a:ext>
            </a:extLst>
          </p:cNvPr>
          <p:cNvCxnSpPr>
            <a:cxnSpLocks/>
            <a:stCxn id="339" idx="0"/>
          </p:cNvCxnSpPr>
          <p:nvPr/>
        </p:nvCxnSpPr>
        <p:spPr>
          <a:xfrm flipV="1">
            <a:off x="5191521" y="13584715"/>
            <a:ext cx="248842" cy="2263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341">
            <a:extLst>
              <a:ext uri="{FF2B5EF4-FFF2-40B4-BE49-F238E27FC236}">
                <a16:creationId xmlns:a16="http://schemas.microsoft.com/office/drawing/2014/main" id="{31FBCEE1-13DD-44E7-AC89-4D6678CC3859}"/>
              </a:ext>
            </a:extLst>
          </p:cNvPr>
          <p:cNvSpPr txBox="1"/>
          <p:nvPr/>
        </p:nvSpPr>
        <p:spPr>
          <a:xfrm>
            <a:off x="5959796" y="12658287"/>
            <a:ext cx="8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Performance techniques</a:t>
            </a:r>
          </a:p>
        </p:txBody>
      </p:sp>
      <p:pic>
        <p:nvPicPr>
          <p:cNvPr id="343" name="Picture 342" descr="Musical instruments and devices: everything a rock or pop band would need  for a concert or rehearsal | Instrumentos musicales, Instrumentos, Musicales">
            <a:hlinkClick r:id="rId46" tgtFrame="&quot;_blank&quot;"/>
            <a:extLst>
              <a:ext uri="{FF2B5EF4-FFF2-40B4-BE49-F238E27FC236}">
                <a16:creationId xmlns:a16="http://schemas.microsoft.com/office/drawing/2014/main" id="{96214BDE-1E75-40DF-BCDE-59F50EB23D70}"/>
              </a:ext>
            </a:extLst>
          </p:cNvPr>
          <p:cNvPicPr/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14" y="12369676"/>
            <a:ext cx="726487" cy="551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A06FDA9E-2AEE-4E7F-9624-8EC619E594FC}"/>
              </a:ext>
            </a:extLst>
          </p:cNvPr>
          <p:cNvCxnSpPr>
            <a:cxnSpLocks/>
          </p:cNvCxnSpPr>
          <p:nvPr/>
        </p:nvCxnSpPr>
        <p:spPr>
          <a:xfrm>
            <a:off x="5746696" y="12942210"/>
            <a:ext cx="94015" cy="25247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890A8209-C5BB-4ADD-8880-A316964E138D}"/>
              </a:ext>
            </a:extLst>
          </p:cNvPr>
          <p:cNvSpPr txBox="1"/>
          <p:nvPr/>
        </p:nvSpPr>
        <p:spPr>
          <a:xfrm>
            <a:off x="5528303" y="13867178"/>
            <a:ext cx="84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What instruments can you hear?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0BD0D7B9-3283-49F6-B419-BCB39C9B575F}"/>
              </a:ext>
            </a:extLst>
          </p:cNvPr>
          <p:cNvSpPr txBox="1"/>
          <p:nvPr/>
        </p:nvSpPr>
        <p:spPr>
          <a:xfrm>
            <a:off x="5853070" y="12304607"/>
            <a:ext cx="8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Reading from notation/tab</a:t>
            </a:r>
          </a:p>
        </p:txBody>
      </p: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6F2BE5E8-DCAD-4870-8429-0556334C7627}"/>
              </a:ext>
            </a:extLst>
          </p:cNvPr>
          <p:cNvCxnSpPr>
            <a:cxnSpLocks/>
          </p:cNvCxnSpPr>
          <p:nvPr/>
        </p:nvCxnSpPr>
        <p:spPr>
          <a:xfrm>
            <a:off x="5975300" y="12632132"/>
            <a:ext cx="74379" cy="6201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 355">
            <a:extLst>
              <a:ext uri="{FF2B5EF4-FFF2-40B4-BE49-F238E27FC236}">
                <a16:creationId xmlns:a16="http://schemas.microsoft.com/office/drawing/2014/main" id="{FD32BDA5-49E3-4E52-B3BC-496732665DEE}"/>
              </a:ext>
            </a:extLst>
          </p:cNvPr>
          <p:cNvSpPr txBox="1"/>
          <p:nvPr/>
        </p:nvSpPr>
        <p:spPr>
          <a:xfrm>
            <a:off x="7504321" y="12702235"/>
            <a:ext cx="841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Ensemble performance</a:t>
            </a:r>
          </a:p>
        </p:txBody>
      </p:sp>
      <p:pic>
        <p:nvPicPr>
          <p:cNvPr id="360" name="Picture 359" descr="Rock Band Silhouette Musical Ensemble, PNG, 5000x3333px, Watercolor,  Cartoon, Flower, Frame, Heart Download Free">
            <a:hlinkClick r:id="rId49" tgtFrame="&quot;_blank&quot;"/>
            <a:extLst>
              <a:ext uri="{FF2B5EF4-FFF2-40B4-BE49-F238E27FC236}">
                <a16:creationId xmlns:a16="http://schemas.microsoft.com/office/drawing/2014/main" id="{27B7A2E0-91D6-4661-88FE-2C8F8360AC44}"/>
              </a:ext>
            </a:extLst>
          </p:cNvPr>
          <p:cNvPicPr/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43" y="12441589"/>
            <a:ext cx="93472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Picture 361" descr="Tempo | Music Posters | Gloss Paper measuring 850mm x 594mm (A1) | Music  Charts for the Classroom | Education Charts by Daydream Education:  Amazon.co.uk: Business, Industry &amp; Science">
            <a:hlinkClick r:id="rId51" tgtFrame="&quot;_blank&quot;"/>
            <a:extLst>
              <a:ext uri="{FF2B5EF4-FFF2-40B4-BE49-F238E27FC236}">
                <a16:creationId xmlns:a16="http://schemas.microsoft.com/office/drawing/2014/main" id="{7FC9C8A5-F5DB-4191-B2CA-38549BCAEC11}"/>
              </a:ext>
            </a:extLst>
          </p:cNvPr>
          <p:cNvPicPr/>
          <p:nvPr/>
        </p:nvPicPr>
        <p:blipFill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00" y="13247279"/>
            <a:ext cx="939801" cy="123520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TextBox 362">
            <a:extLst>
              <a:ext uri="{FF2B5EF4-FFF2-40B4-BE49-F238E27FC236}">
                <a16:creationId xmlns:a16="http://schemas.microsoft.com/office/drawing/2014/main" id="{FAC71EB5-A87D-4F40-A90E-8FFA0208D288}"/>
              </a:ext>
            </a:extLst>
          </p:cNvPr>
          <p:cNvSpPr txBox="1"/>
          <p:nvPr/>
        </p:nvSpPr>
        <p:spPr>
          <a:xfrm>
            <a:off x="6716535" y="13886291"/>
            <a:ext cx="2065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Tempo/Dynamics/Structure</a:t>
            </a:r>
          </a:p>
          <a:p>
            <a:r>
              <a:rPr lang="en-GB" sz="800" dirty="0"/>
              <a:t>/instrumentation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E57F8AE4-7995-4E06-9102-F013C0127208}"/>
              </a:ext>
            </a:extLst>
          </p:cNvPr>
          <p:cNvCxnSpPr>
            <a:cxnSpLocks/>
          </p:cNvCxnSpPr>
          <p:nvPr/>
        </p:nvCxnSpPr>
        <p:spPr>
          <a:xfrm flipV="1">
            <a:off x="7464192" y="11430387"/>
            <a:ext cx="205021" cy="40997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C632C6F9-8BB8-47E3-B8CA-0FED7A3D917C}"/>
              </a:ext>
            </a:extLst>
          </p:cNvPr>
          <p:cNvCxnSpPr>
            <a:cxnSpLocks/>
          </p:cNvCxnSpPr>
          <p:nvPr/>
        </p:nvCxnSpPr>
        <p:spPr>
          <a:xfrm flipH="1">
            <a:off x="8722123" y="11543375"/>
            <a:ext cx="310352" cy="1370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>
            <a:extLst>
              <a:ext uri="{FF2B5EF4-FFF2-40B4-BE49-F238E27FC236}">
                <a16:creationId xmlns:a16="http://schemas.microsoft.com/office/drawing/2014/main" id="{1B9D5C46-F94C-4906-B5C7-95616DA4328E}"/>
              </a:ext>
            </a:extLst>
          </p:cNvPr>
          <p:cNvCxnSpPr>
            <a:cxnSpLocks/>
          </p:cNvCxnSpPr>
          <p:nvPr/>
        </p:nvCxnSpPr>
        <p:spPr>
          <a:xfrm>
            <a:off x="3847419" y="10602520"/>
            <a:ext cx="236021" cy="3189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>
            <a:extLst>
              <a:ext uri="{FF2B5EF4-FFF2-40B4-BE49-F238E27FC236}">
                <a16:creationId xmlns:a16="http://schemas.microsoft.com/office/drawing/2014/main" id="{1C946DB7-4DA7-49C8-82BB-85EEFF66D34A}"/>
              </a:ext>
            </a:extLst>
          </p:cNvPr>
          <p:cNvSpPr txBox="1"/>
          <p:nvPr/>
        </p:nvSpPr>
        <p:spPr>
          <a:xfrm>
            <a:off x="370026" y="8411595"/>
            <a:ext cx="10484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1– Solo performance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id="{DCB9958A-83FD-43DC-B1F2-D2D02957A409}"/>
              </a:ext>
            </a:extLst>
          </p:cNvPr>
          <p:cNvSpPr txBox="1"/>
          <p:nvPr/>
        </p:nvSpPr>
        <p:spPr>
          <a:xfrm>
            <a:off x="1538141" y="8145611"/>
            <a:ext cx="85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C2 – Compositional devices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203A7B86-0CFC-438F-A109-C103B48C0CCE}"/>
              </a:ext>
            </a:extLst>
          </p:cNvPr>
          <p:cNvSpPr txBox="1"/>
          <p:nvPr/>
        </p:nvSpPr>
        <p:spPr>
          <a:xfrm>
            <a:off x="2615772" y="9343426"/>
            <a:ext cx="49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Timbre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B06401DB-245B-4EBC-8D7D-E10B352E36C2}"/>
              </a:ext>
            </a:extLst>
          </p:cNvPr>
          <p:cNvSpPr txBox="1"/>
          <p:nvPr/>
        </p:nvSpPr>
        <p:spPr>
          <a:xfrm>
            <a:off x="2988111" y="9461987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Structure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52C0764A-D737-4FE4-90D7-70E090D9657B}"/>
              </a:ext>
            </a:extLst>
          </p:cNvPr>
          <p:cNvSpPr txBox="1"/>
          <p:nvPr/>
        </p:nvSpPr>
        <p:spPr>
          <a:xfrm>
            <a:off x="1900007" y="9464536"/>
            <a:ext cx="9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Instrumentation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3751AA4-792B-4162-A64E-1AA3349CF823}"/>
              </a:ext>
            </a:extLst>
          </p:cNvPr>
          <p:cNvSpPr txBox="1"/>
          <p:nvPr/>
        </p:nvSpPr>
        <p:spPr>
          <a:xfrm>
            <a:off x="1787084" y="8537155"/>
            <a:ext cx="590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Rhythm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ED4753A-436A-4B7B-B8E7-0A339AB2EF89}"/>
              </a:ext>
            </a:extLst>
          </p:cNvPr>
          <p:cNvSpPr txBox="1"/>
          <p:nvPr/>
        </p:nvSpPr>
        <p:spPr>
          <a:xfrm>
            <a:off x="2298877" y="8383434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Tonality</a:t>
            </a: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480D4045-473A-4D52-A045-4FDC0AB04613}"/>
              </a:ext>
            </a:extLst>
          </p:cNvPr>
          <p:cNvSpPr txBox="1"/>
          <p:nvPr/>
        </p:nvSpPr>
        <p:spPr>
          <a:xfrm>
            <a:off x="1821350" y="9375346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Metre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FD6E77EA-8101-44AB-81FD-5A165ABD2013}"/>
              </a:ext>
            </a:extLst>
          </p:cNvPr>
          <p:cNvSpPr txBox="1"/>
          <p:nvPr/>
        </p:nvSpPr>
        <p:spPr>
          <a:xfrm>
            <a:off x="2050432" y="8126005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Harmony</a:t>
            </a:r>
          </a:p>
        </p:txBody>
      </p: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id="{F099C899-C45F-43AF-97D1-601021BB3B11}"/>
              </a:ext>
            </a:extLst>
          </p:cNvPr>
          <p:cNvCxnSpPr>
            <a:cxnSpLocks/>
          </p:cNvCxnSpPr>
          <p:nvPr/>
        </p:nvCxnSpPr>
        <p:spPr>
          <a:xfrm flipH="1">
            <a:off x="2560464" y="8708514"/>
            <a:ext cx="17630" cy="2377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C63A9198-ED56-4082-8EFB-13242FEC5226}"/>
              </a:ext>
            </a:extLst>
          </p:cNvPr>
          <p:cNvCxnSpPr>
            <a:cxnSpLocks/>
          </p:cNvCxnSpPr>
          <p:nvPr/>
        </p:nvCxnSpPr>
        <p:spPr>
          <a:xfrm>
            <a:off x="2236289" y="8455645"/>
            <a:ext cx="53773" cy="4036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id="{7F804E26-9C03-4E10-8720-6EFF6D396102}"/>
              </a:ext>
            </a:extLst>
          </p:cNvPr>
          <p:cNvCxnSpPr>
            <a:cxnSpLocks/>
          </p:cNvCxnSpPr>
          <p:nvPr/>
        </p:nvCxnSpPr>
        <p:spPr>
          <a:xfrm flipH="1">
            <a:off x="1930942" y="8645301"/>
            <a:ext cx="21742" cy="24398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13865683-884C-40F4-BB72-F78DDDD7428B}"/>
              </a:ext>
            </a:extLst>
          </p:cNvPr>
          <p:cNvCxnSpPr>
            <a:cxnSpLocks/>
          </p:cNvCxnSpPr>
          <p:nvPr/>
        </p:nvCxnSpPr>
        <p:spPr>
          <a:xfrm flipH="1" flipV="1">
            <a:off x="2667180" y="9345505"/>
            <a:ext cx="167760" cy="20710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F396B64E-939B-4B7E-9ABC-9B8085F37765}"/>
              </a:ext>
            </a:extLst>
          </p:cNvPr>
          <p:cNvCxnSpPr>
            <a:cxnSpLocks/>
          </p:cNvCxnSpPr>
          <p:nvPr/>
        </p:nvCxnSpPr>
        <p:spPr>
          <a:xfrm flipV="1">
            <a:off x="2345782" y="9385668"/>
            <a:ext cx="62811" cy="2509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932039C-BEE4-4AB5-95FC-B5B933DE3A80}"/>
              </a:ext>
            </a:extLst>
          </p:cNvPr>
          <p:cNvCxnSpPr>
            <a:cxnSpLocks/>
          </p:cNvCxnSpPr>
          <p:nvPr/>
        </p:nvCxnSpPr>
        <p:spPr>
          <a:xfrm flipV="1">
            <a:off x="2048370" y="9208234"/>
            <a:ext cx="0" cy="2763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0044B750-EAE2-4ACD-ADB6-023E7D6CF692}"/>
              </a:ext>
            </a:extLst>
          </p:cNvPr>
          <p:cNvCxnSpPr>
            <a:cxnSpLocks/>
          </p:cNvCxnSpPr>
          <p:nvPr/>
        </p:nvCxnSpPr>
        <p:spPr>
          <a:xfrm flipH="1" flipV="1">
            <a:off x="1135518" y="9849883"/>
            <a:ext cx="188134" cy="1534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E879B58C-4C52-4CFF-9C00-DF806F3DE062}"/>
              </a:ext>
            </a:extLst>
          </p:cNvPr>
          <p:cNvCxnSpPr>
            <a:cxnSpLocks/>
            <a:stCxn id="375" idx="2"/>
          </p:cNvCxnSpPr>
          <p:nvPr/>
        </p:nvCxnSpPr>
        <p:spPr>
          <a:xfrm>
            <a:off x="894231" y="8627039"/>
            <a:ext cx="227185" cy="5261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58BDE36C-7053-4B6A-9CA1-B40A8BC36649}"/>
              </a:ext>
            </a:extLst>
          </p:cNvPr>
          <p:cNvCxnSpPr>
            <a:cxnSpLocks/>
          </p:cNvCxnSpPr>
          <p:nvPr/>
        </p:nvCxnSpPr>
        <p:spPr>
          <a:xfrm flipV="1">
            <a:off x="550684" y="10513665"/>
            <a:ext cx="188224" cy="6453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9" name="Picture 428" descr="Mixing Pop Music - Samplecraze">
            <a:hlinkClick r:id="rId54" tgtFrame="&quot;_blank&quot;"/>
            <a:extLst>
              <a:ext uri="{FF2B5EF4-FFF2-40B4-BE49-F238E27FC236}">
                <a16:creationId xmlns:a16="http://schemas.microsoft.com/office/drawing/2014/main" id="{7CEE9DC1-C862-42F1-931E-1159E7541990}"/>
              </a:ext>
            </a:extLst>
          </p:cNvPr>
          <p:cNvPicPr/>
          <p:nvPr/>
        </p:nvPicPr>
        <p:blipFill>
          <a:blip r:embed="rId55" cstate="hq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354" y="9516172"/>
            <a:ext cx="556348" cy="4382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624DD815-28D2-4519-BAC3-1F0EDC431DCB}"/>
              </a:ext>
            </a:extLst>
          </p:cNvPr>
          <p:cNvCxnSpPr>
            <a:cxnSpLocks/>
            <a:stCxn id="429" idx="0"/>
          </p:cNvCxnSpPr>
          <p:nvPr/>
        </p:nvCxnSpPr>
        <p:spPr>
          <a:xfrm flipV="1">
            <a:off x="3881528" y="9200734"/>
            <a:ext cx="197548" cy="31543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8" name="TextBox 437">
            <a:extLst>
              <a:ext uri="{FF2B5EF4-FFF2-40B4-BE49-F238E27FC236}">
                <a16:creationId xmlns:a16="http://schemas.microsoft.com/office/drawing/2014/main" id="{5F2858CE-8BF9-4189-B32B-7CFF916BDB9B}"/>
              </a:ext>
            </a:extLst>
          </p:cNvPr>
          <p:cNvSpPr txBox="1"/>
          <p:nvPr/>
        </p:nvSpPr>
        <p:spPr>
          <a:xfrm>
            <a:off x="7341454" y="9442577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Structure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4E0CBE04-F900-42A1-8A88-2DA30B5A5E12}"/>
              </a:ext>
            </a:extLst>
          </p:cNvPr>
          <p:cNvSpPr txBox="1"/>
          <p:nvPr/>
        </p:nvSpPr>
        <p:spPr>
          <a:xfrm>
            <a:off x="8085356" y="9654142"/>
            <a:ext cx="9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Instrumentation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C776318A-A1A4-4CDB-9F15-E208E1F8D6E0}"/>
              </a:ext>
            </a:extLst>
          </p:cNvPr>
          <p:cNvSpPr txBox="1"/>
          <p:nvPr/>
        </p:nvSpPr>
        <p:spPr>
          <a:xfrm>
            <a:off x="6746422" y="9384806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Metre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051355A3-4AA7-44E6-BEFF-C9DED6F5CE76}"/>
              </a:ext>
            </a:extLst>
          </p:cNvPr>
          <p:cNvSpPr txBox="1"/>
          <p:nvPr/>
        </p:nvSpPr>
        <p:spPr>
          <a:xfrm>
            <a:off x="5814135" y="9346083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Tonality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AC65A67F-5089-40C2-A2A3-105A796BD533}"/>
              </a:ext>
            </a:extLst>
          </p:cNvPr>
          <p:cNvSpPr txBox="1"/>
          <p:nvPr/>
        </p:nvSpPr>
        <p:spPr>
          <a:xfrm>
            <a:off x="7270360" y="8373504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Harmony</a:t>
            </a:r>
          </a:p>
        </p:txBody>
      </p:sp>
      <p:sp>
        <p:nvSpPr>
          <p:cNvPr id="444" name="TextBox 443">
            <a:extLst>
              <a:ext uri="{FF2B5EF4-FFF2-40B4-BE49-F238E27FC236}">
                <a16:creationId xmlns:a16="http://schemas.microsoft.com/office/drawing/2014/main" id="{4DCC8EC2-1451-4C12-88ED-95660C1963FB}"/>
              </a:ext>
            </a:extLst>
          </p:cNvPr>
          <p:cNvSpPr txBox="1"/>
          <p:nvPr/>
        </p:nvSpPr>
        <p:spPr>
          <a:xfrm>
            <a:off x="6679051" y="8306425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Melody</a:t>
            </a:r>
          </a:p>
        </p:txBody>
      </p:sp>
      <p:sp>
        <p:nvSpPr>
          <p:cNvPr id="448" name="TextBox 447">
            <a:extLst>
              <a:ext uri="{FF2B5EF4-FFF2-40B4-BE49-F238E27FC236}">
                <a16:creationId xmlns:a16="http://schemas.microsoft.com/office/drawing/2014/main" id="{DAE991BB-8E53-4116-8C8F-900BB4FD0683}"/>
              </a:ext>
            </a:extLst>
          </p:cNvPr>
          <p:cNvSpPr txBox="1"/>
          <p:nvPr/>
        </p:nvSpPr>
        <p:spPr>
          <a:xfrm>
            <a:off x="6223901" y="8372903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Vocals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53AD0E8D-372A-4E74-9DAD-55AE309DFD7B}"/>
              </a:ext>
            </a:extLst>
          </p:cNvPr>
          <p:cNvSpPr txBox="1"/>
          <p:nvPr/>
        </p:nvSpPr>
        <p:spPr>
          <a:xfrm>
            <a:off x="5511027" y="9602252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Recording techniques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4BDD4D00-AEBB-4243-BCB9-23C452DC2C09}"/>
              </a:ext>
            </a:extLst>
          </p:cNvPr>
          <p:cNvCxnSpPr>
            <a:cxnSpLocks/>
          </p:cNvCxnSpPr>
          <p:nvPr/>
        </p:nvCxnSpPr>
        <p:spPr>
          <a:xfrm flipV="1">
            <a:off x="6722008" y="9380437"/>
            <a:ext cx="12890" cy="33119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382D85AC-84FC-4345-BE5A-7FE193E93458}"/>
              </a:ext>
            </a:extLst>
          </p:cNvPr>
          <p:cNvCxnSpPr>
            <a:cxnSpLocks/>
            <a:endCxn id="440" idx="0"/>
          </p:cNvCxnSpPr>
          <p:nvPr/>
        </p:nvCxnSpPr>
        <p:spPr>
          <a:xfrm flipV="1">
            <a:off x="7006964" y="9384806"/>
            <a:ext cx="34727" cy="21415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BF679B5D-4EAB-47F8-AD28-8242BAA687C2}"/>
              </a:ext>
            </a:extLst>
          </p:cNvPr>
          <p:cNvCxnSpPr>
            <a:cxnSpLocks/>
          </p:cNvCxnSpPr>
          <p:nvPr/>
        </p:nvCxnSpPr>
        <p:spPr>
          <a:xfrm flipV="1">
            <a:off x="6400321" y="9370020"/>
            <a:ext cx="31503" cy="48562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CE6C1A68-B6D8-44CD-A0C9-C36EEE0B9A30}"/>
              </a:ext>
            </a:extLst>
          </p:cNvPr>
          <p:cNvCxnSpPr>
            <a:cxnSpLocks/>
          </p:cNvCxnSpPr>
          <p:nvPr/>
        </p:nvCxnSpPr>
        <p:spPr>
          <a:xfrm flipV="1">
            <a:off x="6074638" y="9247132"/>
            <a:ext cx="12890" cy="2600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13D24529-00EC-451E-98EB-A3379564EDA0}"/>
              </a:ext>
            </a:extLst>
          </p:cNvPr>
          <p:cNvCxnSpPr>
            <a:cxnSpLocks/>
          </p:cNvCxnSpPr>
          <p:nvPr/>
        </p:nvCxnSpPr>
        <p:spPr>
          <a:xfrm flipH="1">
            <a:off x="7415243" y="8705046"/>
            <a:ext cx="27530" cy="30489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48EB0079-DD51-4B4A-9D56-96333C90E66A}"/>
              </a:ext>
            </a:extLst>
          </p:cNvPr>
          <p:cNvCxnSpPr>
            <a:cxnSpLocks/>
          </p:cNvCxnSpPr>
          <p:nvPr/>
        </p:nvCxnSpPr>
        <p:spPr>
          <a:xfrm>
            <a:off x="6407074" y="8687102"/>
            <a:ext cx="85985" cy="2107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B247859F-5F5E-4DD0-AC79-D21DA818DD41}"/>
              </a:ext>
            </a:extLst>
          </p:cNvPr>
          <p:cNvCxnSpPr>
            <a:cxnSpLocks/>
          </p:cNvCxnSpPr>
          <p:nvPr/>
        </p:nvCxnSpPr>
        <p:spPr>
          <a:xfrm flipH="1">
            <a:off x="3693202" y="6424604"/>
            <a:ext cx="18084" cy="2001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2" name="TextBox 471">
            <a:extLst>
              <a:ext uri="{FF2B5EF4-FFF2-40B4-BE49-F238E27FC236}">
                <a16:creationId xmlns:a16="http://schemas.microsoft.com/office/drawing/2014/main" id="{9FC74BD7-BD91-4357-A9E3-8EC71D201516}"/>
              </a:ext>
            </a:extLst>
          </p:cNvPr>
          <p:cNvSpPr txBox="1"/>
          <p:nvPr/>
        </p:nvSpPr>
        <p:spPr>
          <a:xfrm>
            <a:off x="4119606" y="9366126"/>
            <a:ext cx="187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C1 -  Ensemble performance</a:t>
            </a:r>
          </a:p>
        </p:txBody>
      </p:sp>
      <p:pic>
        <p:nvPicPr>
          <p:cNvPr id="476" name="Picture 475" descr="Contemporary folk music of the British Isles - Contemporary British folk  music - AQA - GCSE Music Revision - AQA - BBC Bitesize">
            <a:hlinkClick r:id="rId57" tgtFrame="&quot;_blank&quot;"/>
            <a:extLst>
              <a:ext uri="{FF2B5EF4-FFF2-40B4-BE49-F238E27FC236}">
                <a16:creationId xmlns:a16="http://schemas.microsoft.com/office/drawing/2014/main" id="{6BB7771D-3276-4C32-81A9-8EA324C3A010}"/>
              </a:ext>
            </a:extLst>
          </p:cNvPr>
          <p:cNvPicPr/>
          <p:nvPr/>
        </p:nvPicPr>
        <p:blipFill rotWithShape="1"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92" r="5495" b="3817"/>
          <a:stretch/>
        </p:blipFill>
        <p:spPr bwMode="auto">
          <a:xfrm>
            <a:off x="7198209" y="7925141"/>
            <a:ext cx="862965" cy="453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9" name="TextBox 478">
            <a:extLst>
              <a:ext uri="{FF2B5EF4-FFF2-40B4-BE49-F238E27FC236}">
                <a16:creationId xmlns:a16="http://schemas.microsoft.com/office/drawing/2014/main" id="{DEADA715-30AC-4C3E-892A-78B25F2CFFE1}"/>
              </a:ext>
            </a:extLst>
          </p:cNvPr>
          <p:cNvSpPr txBox="1"/>
          <p:nvPr/>
        </p:nvSpPr>
        <p:spPr>
          <a:xfrm>
            <a:off x="8137095" y="7611542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Metre</a:t>
            </a: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3EC8DC35-A098-4285-9BF8-52B51DB1902B}"/>
              </a:ext>
            </a:extLst>
          </p:cNvPr>
          <p:cNvSpPr txBox="1"/>
          <p:nvPr/>
        </p:nvSpPr>
        <p:spPr>
          <a:xfrm>
            <a:off x="7685236" y="7126720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Structure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3148D993-E13A-4030-8ADE-B948A651FBFA}"/>
              </a:ext>
            </a:extLst>
          </p:cNvPr>
          <p:cNvSpPr txBox="1"/>
          <p:nvPr/>
        </p:nvSpPr>
        <p:spPr>
          <a:xfrm>
            <a:off x="7084203" y="7351027"/>
            <a:ext cx="9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Instrumentation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971A2CE5-DE0A-425C-8F87-3326D0CC2B36}"/>
              </a:ext>
            </a:extLst>
          </p:cNvPr>
          <p:cNvSpPr txBox="1"/>
          <p:nvPr/>
        </p:nvSpPr>
        <p:spPr>
          <a:xfrm>
            <a:off x="6885336" y="7516151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Recording techniques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AF697396-8FC9-49E4-8F2E-8DBDC2590520}"/>
              </a:ext>
            </a:extLst>
          </p:cNvPr>
          <p:cNvSpPr txBox="1"/>
          <p:nvPr/>
        </p:nvSpPr>
        <p:spPr>
          <a:xfrm>
            <a:off x="7880524" y="7412235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Tonality</a:t>
            </a: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06144873-EBE9-474F-B904-D036D9CF9F30}"/>
              </a:ext>
            </a:extLst>
          </p:cNvPr>
          <p:cNvSpPr txBox="1"/>
          <p:nvPr/>
        </p:nvSpPr>
        <p:spPr>
          <a:xfrm>
            <a:off x="5186616" y="9460852"/>
            <a:ext cx="1489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C2 – Compositional devices</a:t>
            </a:r>
          </a:p>
        </p:txBody>
      </p: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8ECBDA6D-26A1-423B-8E38-641829275ECE}"/>
              </a:ext>
            </a:extLst>
          </p:cNvPr>
          <p:cNvCxnSpPr>
            <a:cxnSpLocks/>
          </p:cNvCxnSpPr>
          <p:nvPr/>
        </p:nvCxnSpPr>
        <p:spPr>
          <a:xfrm flipH="1" flipV="1">
            <a:off x="5469145" y="9285302"/>
            <a:ext cx="6459" cy="41855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TextBox 490">
            <a:extLst>
              <a:ext uri="{FF2B5EF4-FFF2-40B4-BE49-F238E27FC236}">
                <a16:creationId xmlns:a16="http://schemas.microsoft.com/office/drawing/2014/main" id="{3B2DAB25-2B54-43F6-A78F-68A9C6E7F6E3}"/>
              </a:ext>
            </a:extLst>
          </p:cNvPr>
          <p:cNvSpPr txBox="1"/>
          <p:nvPr/>
        </p:nvSpPr>
        <p:spPr>
          <a:xfrm>
            <a:off x="7921146" y="9459673"/>
            <a:ext cx="178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C2 – Mock free and brief composition</a:t>
            </a:r>
          </a:p>
        </p:txBody>
      </p: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C1660E3B-B089-45F3-A926-0FC04F98D00C}"/>
              </a:ext>
            </a:extLst>
          </p:cNvPr>
          <p:cNvCxnSpPr>
            <a:cxnSpLocks/>
          </p:cNvCxnSpPr>
          <p:nvPr/>
        </p:nvCxnSpPr>
        <p:spPr>
          <a:xfrm flipH="1" flipV="1">
            <a:off x="8694698" y="9131745"/>
            <a:ext cx="331099" cy="6397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3794D0E3-C738-4E10-8451-002EC814236C}"/>
              </a:ext>
            </a:extLst>
          </p:cNvPr>
          <p:cNvCxnSpPr>
            <a:cxnSpLocks/>
          </p:cNvCxnSpPr>
          <p:nvPr/>
        </p:nvCxnSpPr>
        <p:spPr>
          <a:xfrm flipH="1" flipV="1">
            <a:off x="8362235" y="9170562"/>
            <a:ext cx="48172" cy="4398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TextBox 493">
            <a:extLst>
              <a:ext uri="{FF2B5EF4-FFF2-40B4-BE49-F238E27FC236}">
                <a16:creationId xmlns:a16="http://schemas.microsoft.com/office/drawing/2014/main" id="{145B6119-3F4E-4D3B-8C46-D40CF93A1DB9}"/>
              </a:ext>
            </a:extLst>
          </p:cNvPr>
          <p:cNvSpPr txBox="1"/>
          <p:nvPr/>
        </p:nvSpPr>
        <p:spPr>
          <a:xfrm>
            <a:off x="6885336" y="8223534"/>
            <a:ext cx="1877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C1 – Solo and Ensemble performance</a:t>
            </a: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933A0ED5-E9BB-4A29-B783-4198EB13590C}"/>
              </a:ext>
            </a:extLst>
          </p:cNvPr>
          <p:cNvCxnSpPr>
            <a:cxnSpLocks/>
          </p:cNvCxnSpPr>
          <p:nvPr/>
        </p:nvCxnSpPr>
        <p:spPr>
          <a:xfrm>
            <a:off x="8094754" y="8182822"/>
            <a:ext cx="641029" cy="2340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extBox 495">
            <a:extLst>
              <a:ext uri="{FF2B5EF4-FFF2-40B4-BE49-F238E27FC236}">
                <a16:creationId xmlns:a16="http://schemas.microsoft.com/office/drawing/2014/main" id="{47F1657A-BD17-4921-9E5C-D38D08D21FB5}"/>
              </a:ext>
            </a:extLst>
          </p:cNvPr>
          <p:cNvSpPr txBox="1"/>
          <p:nvPr/>
        </p:nvSpPr>
        <p:spPr>
          <a:xfrm>
            <a:off x="9094413" y="7030875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Vocals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C5656E8B-5233-42A9-92CD-94BBEE91D39E}"/>
              </a:ext>
            </a:extLst>
          </p:cNvPr>
          <p:cNvSpPr txBox="1"/>
          <p:nvPr/>
        </p:nvSpPr>
        <p:spPr>
          <a:xfrm>
            <a:off x="8973059" y="6669102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Melody</a:t>
            </a: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A5C32D5F-CBA0-4A4D-8807-126327D5E653}"/>
              </a:ext>
            </a:extLst>
          </p:cNvPr>
          <p:cNvSpPr txBox="1"/>
          <p:nvPr/>
        </p:nvSpPr>
        <p:spPr>
          <a:xfrm>
            <a:off x="8774629" y="6335720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Harmony</a:t>
            </a:r>
          </a:p>
        </p:txBody>
      </p: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F5BDCAFB-C7E1-42A2-A13B-D2B5CA031868}"/>
              </a:ext>
            </a:extLst>
          </p:cNvPr>
          <p:cNvCxnSpPr>
            <a:cxnSpLocks/>
          </p:cNvCxnSpPr>
          <p:nvPr/>
        </p:nvCxnSpPr>
        <p:spPr>
          <a:xfrm flipH="1">
            <a:off x="8514407" y="6643982"/>
            <a:ext cx="413622" cy="2619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AF33D5F0-05AA-4BCC-9495-5A9DD7E8E560}"/>
              </a:ext>
            </a:extLst>
          </p:cNvPr>
          <p:cNvCxnSpPr>
            <a:cxnSpLocks/>
          </p:cNvCxnSpPr>
          <p:nvPr/>
        </p:nvCxnSpPr>
        <p:spPr>
          <a:xfrm flipV="1">
            <a:off x="7909927" y="7643511"/>
            <a:ext cx="950320" cy="12770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819F7E35-A359-4D98-9CD4-34563D89C4DF}"/>
              </a:ext>
            </a:extLst>
          </p:cNvPr>
          <p:cNvCxnSpPr>
            <a:cxnSpLocks/>
          </p:cNvCxnSpPr>
          <p:nvPr/>
        </p:nvCxnSpPr>
        <p:spPr>
          <a:xfrm flipV="1">
            <a:off x="8536881" y="7782659"/>
            <a:ext cx="236538" cy="37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C8C7561D-EB55-418F-8349-F948CE9FC1E6}"/>
              </a:ext>
            </a:extLst>
          </p:cNvPr>
          <p:cNvCxnSpPr>
            <a:cxnSpLocks/>
          </p:cNvCxnSpPr>
          <p:nvPr/>
        </p:nvCxnSpPr>
        <p:spPr>
          <a:xfrm flipV="1">
            <a:off x="8919607" y="8096749"/>
            <a:ext cx="236538" cy="3731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Connector 505">
            <a:extLst>
              <a:ext uri="{FF2B5EF4-FFF2-40B4-BE49-F238E27FC236}">
                <a16:creationId xmlns:a16="http://schemas.microsoft.com/office/drawing/2014/main" id="{20135C77-887B-4780-B905-7B31E09B1A97}"/>
              </a:ext>
            </a:extLst>
          </p:cNvPr>
          <p:cNvCxnSpPr>
            <a:cxnSpLocks/>
          </p:cNvCxnSpPr>
          <p:nvPr/>
        </p:nvCxnSpPr>
        <p:spPr>
          <a:xfrm flipV="1">
            <a:off x="7830700" y="7292536"/>
            <a:ext cx="574860" cy="2576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4B660257-30DE-40D5-B656-0A2DF18D6102}"/>
              </a:ext>
            </a:extLst>
          </p:cNvPr>
          <p:cNvCxnSpPr>
            <a:cxnSpLocks/>
          </p:cNvCxnSpPr>
          <p:nvPr/>
        </p:nvCxnSpPr>
        <p:spPr>
          <a:xfrm flipV="1">
            <a:off x="7970112" y="7042989"/>
            <a:ext cx="62503" cy="2729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TextBox 507">
            <a:extLst>
              <a:ext uri="{FF2B5EF4-FFF2-40B4-BE49-F238E27FC236}">
                <a16:creationId xmlns:a16="http://schemas.microsoft.com/office/drawing/2014/main" id="{2AA7D5FF-993C-48B0-9B4B-7B3357653974}"/>
              </a:ext>
            </a:extLst>
          </p:cNvPr>
          <p:cNvSpPr txBox="1"/>
          <p:nvPr/>
        </p:nvSpPr>
        <p:spPr>
          <a:xfrm>
            <a:off x="4623412" y="6992248"/>
            <a:ext cx="1781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C2 – Mock free and brief composition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E8242A6F-256D-4542-B71C-FE5875A7CB47}"/>
              </a:ext>
            </a:extLst>
          </p:cNvPr>
          <p:cNvSpPr txBox="1"/>
          <p:nvPr/>
        </p:nvSpPr>
        <p:spPr>
          <a:xfrm>
            <a:off x="6885336" y="5596941"/>
            <a:ext cx="90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C1 – Solo and Ensemble performance preparation</a:t>
            </a:r>
          </a:p>
        </p:txBody>
      </p: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CAE16195-43FC-4079-B614-F599E14C2EE6}"/>
              </a:ext>
            </a:extLst>
          </p:cNvPr>
          <p:cNvCxnSpPr>
            <a:cxnSpLocks/>
          </p:cNvCxnSpPr>
          <p:nvPr/>
        </p:nvCxnSpPr>
        <p:spPr>
          <a:xfrm flipV="1">
            <a:off x="4801072" y="11430917"/>
            <a:ext cx="107444" cy="22332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" name="Picture 521" descr="Characteristics of Classical Music: An introduction - CMUSE">
            <a:hlinkClick r:id="rId60" tgtFrame="&quot;_blank&quot;"/>
            <a:extLst>
              <a:ext uri="{FF2B5EF4-FFF2-40B4-BE49-F238E27FC236}">
                <a16:creationId xmlns:a16="http://schemas.microsoft.com/office/drawing/2014/main" id="{FDA9B0E8-0107-43CE-9484-D8C1E665651D}"/>
              </a:ext>
            </a:extLst>
          </p:cNvPr>
          <p:cNvPicPr/>
          <p:nvPr/>
        </p:nvPicPr>
        <p:blipFill>
          <a:blip r:embed="rId61" cstate="hq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77" y="7296477"/>
            <a:ext cx="785342" cy="69774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TextBox 529">
            <a:extLst>
              <a:ext uri="{FF2B5EF4-FFF2-40B4-BE49-F238E27FC236}">
                <a16:creationId xmlns:a16="http://schemas.microsoft.com/office/drawing/2014/main" id="{7CAF406F-C406-435D-AAB7-1B0532432A3A}"/>
              </a:ext>
            </a:extLst>
          </p:cNvPr>
          <p:cNvSpPr txBox="1"/>
          <p:nvPr/>
        </p:nvSpPr>
        <p:spPr>
          <a:xfrm>
            <a:off x="3007422" y="7394382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Structure</a:t>
            </a: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7C2F3CC1-1910-4E7B-BD62-EA1BC931C879}"/>
              </a:ext>
            </a:extLst>
          </p:cNvPr>
          <p:cNvSpPr txBox="1"/>
          <p:nvPr/>
        </p:nvSpPr>
        <p:spPr>
          <a:xfrm>
            <a:off x="3689019" y="7306795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Harmony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3411D0C5-EE13-4B2A-A3E7-8C4730CEEF19}"/>
              </a:ext>
            </a:extLst>
          </p:cNvPr>
          <p:cNvSpPr txBox="1"/>
          <p:nvPr/>
        </p:nvSpPr>
        <p:spPr>
          <a:xfrm>
            <a:off x="2528801" y="7278618"/>
            <a:ext cx="6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Melody</a:t>
            </a: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7328083E-5961-4082-8D09-762CE7FDD438}"/>
              </a:ext>
            </a:extLst>
          </p:cNvPr>
          <p:cNvSpPr txBox="1"/>
          <p:nvPr/>
        </p:nvSpPr>
        <p:spPr>
          <a:xfrm>
            <a:off x="3374892" y="7593951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Texture</a:t>
            </a: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21C889E4-91A2-4BB3-BA5A-92FE8D0E5ADF}"/>
              </a:ext>
            </a:extLst>
          </p:cNvPr>
          <p:cNvSpPr txBox="1"/>
          <p:nvPr/>
        </p:nvSpPr>
        <p:spPr>
          <a:xfrm>
            <a:off x="1859136" y="7165520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Metre</a:t>
            </a: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48734AD0-9E5B-4679-8355-DCCDB1591C96}"/>
              </a:ext>
            </a:extLst>
          </p:cNvPr>
          <p:cNvSpPr txBox="1"/>
          <p:nvPr/>
        </p:nvSpPr>
        <p:spPr>
          <a:xfrm>
            <a:off x="1509278" y="7415859"/>
            <a:ext cx="9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Instrumentation</a:t>
            </a: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B9A279A7-CBE0-4F81-AD4D-5D4EE30E3D4A}"/>
              </a:ext>
            </a:extLst>
          </p:cNvPr>
          <p:cNvSpPr txBox="1"/>
          <p:nvPr/>
        </p:nvSpPr>
        <p:spPr>
          <a:xfrm>
            <a:off x="2168488" y="7518524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Tempo</a:t>
            </a: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5A528EC0-5984-4298-BD86-51EC4EFB1B6B}"/>
              </a:ext>
            </a:extLst>
          </p:cNvPr>
          <p:cNvSpPr txBox="1"/>
          <p:nvPr/>
        </p:nvSpPr>
        <p:spPr>
          <a:xfrm>
            <a:off x="3939384" y="7088391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Rhythm</a:t>
            </a:r>
          </a:p>
        </p:txBody>
      </p: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F43BF181-672C-49C2-B531-F3250C9DB0DF}"/>
              </a:ext>
            </a:extLst>
          </p:cNvPr>
          <p:cNvCxnSpPr>
            <a:cxnSpLocks/>
          </p:cNvCxnSpPr>
          <p:nvPr/>
        </p:nvCxnSpPr>
        <p:spPr>
          <a:xfrm flipH="1" flipV="1">
            <a:off x="3246212" y="7048045"/>
            <a:ext cx="31839" cy="44670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>
            <a:extLst>
              <a:ext uri="{FF2B5EF4-FFF2-40B4-BE49-F238E27FC236}">
                <a16:creationId xmlns:a16="http://schemas.microsoft.com/office/drawing/2014/main" id="{FE22799B-E259-4C0E-9CDC-0142B53F627D}"/>
              </a:ext>
            </a:extLst>
          </p:cNvPr>
          <p:cNvCxnSpPr>
            <a:cxnSpLocks/>
          </p:cNvCxnSpPr>
          <p:nvPr/>
        </p:nvCxnSpPr>
        <p:spPr>
          <a:xfrm flipH="1" flipV="1">
            <a:off x="3802055" y="6992249"/>
            <a:ext cx="168166" cy="5006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3CF70FA2-AF7C-48C9-AD2F-C51007214164}"/>
              </a:ext>
            </a:extLst>
          </p:cNvPr>
          <p:cNvCxnSpPr>
            <a:cxnSpLocks/>
          </p:cNvCxnSpPr>
          <p:nvPr/>
        </p:nvCxnSpPr>
        <p:spPr>
          <a:xfrm flipH="1" flipV="1">
            <a:off x="3476740" y="6956271"/>
            <a:ext cx="60109" cy="80394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Connector 543">
            <a:extLst>
              <a:ext uri="{FF2B5EF4-FFF2-40B4-BE49-F238E27FC236}">
                <a16:creationId xmlns:a16="http://schemas.microsoft.com/office/drawing/2014/main" id="{971952A1-20D0-47B9-9F6A-4159DBF97F83}"/>
              </a:ext>
            </a:extLst>
          </p:cNvPr>
          <p:cNvCxnSpPr>
            <a:cxnSpLocks/>
          </p:cNvCxnSpPr>
          <p:nvPr/>
        </p:nvCxnSpPr>
        <p:spPr>
          <a:xfrm flipV="1">
            <a:off x="2007845" y="7028979"/>
            <a:ext cx="0" cy="32861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Connector 547">
            <a:extLst>
              <a:ext uri="{FF2B5EF4-FFF2-40B4-BE49-F238E27FC236}">
                <a16:creationId xmlns:a16="http://schemas.microsoft.com/office/drawing/2014/main" id="{897EF6F4-AC02-4B0C-859A-223E30BFA660}"/>
              </a:ext>
            </a:extLst>
          </p:cNvPr>
          <p:cNvCxnSpPr>
            <a:cxnSpLocks/>
          </p:cNvCxnSpPr>
          <p:nvPr/>
        </p:nvCxnSpPr>
        <p:spPr>
          <a:xfrm flipH="1" flipV="1">
            <a:off x="3925736" y="6868071"/>
            <a:ext cx="131490" cy="37735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Connector 551">
            <a:extLst>
              <a:ext uri="{FF2B5EF4-FFF2-40B4-BE49-F238E27FC236}">
                <a16:creationId xmlns:a16="http://schemas.microsoft.com/office/drawing/2014/main" id="{1052265F-B48D-4E64-A886-EF08689697D9}"/>
              </a:ext>
            </a:extLst>
          </p:cNvPr>
          <p:cNvCxnSpPr>
            <a:cxnSpLocks/>
          </p:cNvCxnSpPr>
          <p:nvPr/>
        </p:nvCxnSpPr>
        <p:spPr>
          <a:xfrm flipV="1">
            <a:off x="2388735" y="7028823"/>
            <a:ext cx="93257" cy="65789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TextBox 559">
            <a:extLst>
              <a:ext uri="{FF2B5EF4-FFF2-40B4-BE49-F238E27FC236}">
                <a16:creationId xmlns:a16="http://schemas.microsoft.com/office/drawing/2014/main" id="{0CB2BAAB-249B-4724-8F06-203577BAC06B}"/>
              </a:ext>
            </a:extLst>
          </p:cNvPr>
          <p:cNvSpPr txBox="1"/>
          <p:nvPr/>
        </p:nvSpPr>
        <p:spPr>
          <a:xfrm rot="16372092">
            <a:off x="-388706" y="4721661"/>
            <a:ext cx="131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C1 – Solo and Ensemble performance recordings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6CC4A8B3-FC73-4CC2-8A18-9C3169DE5E32}"/>
              </a:ext>
            </a:extLst>
          </p:cNvPr>
          <p:cNvSpPr txBox="1"/>
          <p:nvPr/>
        </p:nvSpPr>
        <p:spPr>
          <a:xfrm>
            <a:off x="124693" y="6969882"/>
            <a:ext cx="1429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C2 –  free and composition completion</a:t>
            </a:r>
          </a:p>
        </p:txBody>
      </p:sp>
      <p:cxnSp>
        <p:nvCxnSpPr>
          <p:cNvPr id="562" name="Straight Connector 561">
            <a:extLst>
              <a:ext uri="{FF2B5EF4-FFF2-40B4-BE49-F238E27FC236}">
                <a16:creationId xmlns:a16="http://schemas.microsoft.com/office/drawing/2014/main" id="{39DAF758-4418-4ED1-850C-B5F26FF0588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081587" y="6824417"/>
            <a:ext cx="772353" cy="72968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Connector 563">
            <a:extLst>
              <a:ext uri="{FF2B5EF4-FFF2-40B4-BE49-F238E27FC236}">
                <a16:creationId xmlns:a16="http://schemas.microsoft.com/office/drawing/2014/main" id="{EA677DF1-E98F-45B1-B12E-2EDA362D097E}"/>
              </a:ext>
            </a:extLst>
          </p:cNvPr>
          <p:cNvCxnSpPr>
            <a:cxnSpLocks/>
          </p:cNvCxnSpPr>
          <p:nvPr/>
        </p:nvCxnSpPr>
        <p:spPr>
          <a:xfrm flipV="1">
            <a:off x="780145" y="6733820"/>
            <a:ext cx="479611" cy="37872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Connector 566">
            <a:extLst>
              <a:ext uri="{FF2B5EF4-FFF2-40B4-BE49-F238E27FC236}">
                <a16:creationId xmlns:a16="http://schemas.microsoft.com/office/drawing/2014/main" id="{99E65A22-3124-4E52-8F35-07116DD064E4}"/>
              </a:ext>
            </a:extLst>
          </p:cNvPr>
          <p:cNvCxnSpPr>
            <a:cxnSpLocks/>
          </p:cNvCxnSpPr>
          <p:nvPr/>
        </p:nvCxnSpPr>
        <p:spPr>
          <a:xfrm flipH="1">
            <a:off x="1157764" y="6142852"/>
            <a:ext cx="297006" cy="14811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>
            <a:extLst>
              <a:ext uri="{FF2B5EF4-FFF2-40B4-BE49-F238E27FC236}">
                <a16:creationId xmlns:a16="http://schemas.microsoft.com/office/drawing/2014/main" id="{A4525F53-0DF7-4F61-B2B6-7BCB967FD9E7}"/>
              </a:ext>
            </a:extLst>
          </p:cNvPr>
          <p:cNvCxnSpPr>
            <a:cxnSpLocks/>
          </p:cNvCxnSpPr>
          <p:nvPr/>
        </p:nvCxnSpPr>
        <p:spPr>
          <a:xfrm>
            <a:off x="339972" y="5583041"/>
            <a:ext cx="240317" cy="38629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extBox 586">
            <a:extLst>
              <a:ext uri="{FF2B5EF4-FFF2-40B4-BE49-F238E27FC236}">
                <a16:creationId xmlns:a16="http://schemas.microsoft.com/office/drawing/2014/main" id="{FCB26D6B-B1CA-4C3B-9502-49E1A35898E8}"/>
              </a:ext>
            </a:extLst>
          </p:cNvPr>
          <p:cNvSpPr txBox="1"/>
          <p:nvPr/>
        </p:nvSpPr>
        <p:spPr>
          <a:xfrm>
            <a:off x="4119606" y="5057130"/>
            <a:ext cx="93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Can you identify musical features of Bach and Toto?</a:t>
            </a:r>
          </a:p>
        </p:txBody>
      </p: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0E19F1EB-CCF2-40E5-B3A4-399A40E19357}"/>
              </a:ext>
            </a:extLst>
          </p:cNvPr>
          <p:cNvCxnSpPr>
            <a:cxnSpLocks/>
          </p:cNvCxnSpPr>
          <p:nvPr/>
        </p:nvCxnSpPr>
        <p:spPr>
          <a:xfrm>
            <a:off x="2274343" y="4196188"/>
            <a:ext cx="543032" cy="2989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FE98AAD9-9410-4843-AA6B-1E48A765A6D6}"/>
              </a:ext>
            </a:extLst>
          </p:cNvPr>
          <p:cNvCxnSpPr>
            <a:cxnSpLocks/>
          </p:cNvCxnSpPr>
          <p:nvPr/>
        </p:nvCxnSpPr>
        <p:spPr>
          <a:xfrm>
            <a:off x="3069273" y="3744407"/>
            <a:ext cx="23943" cy="60788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TextBox 606">
            <a:extLst>
              <a:ext uri="{FF2B5EF4-FFF2-40B4-BE49-F238E27FC236}">
                <a16:creationId xmlns:a16="http://schemas.microsoft.com/office/drawing/2014/main" id="{EECA21C5-065B-4222-A411-3D018B76A919}"/>
              </a:ext>
            </a:extLst>
          </p:cNvPr>
          <p:cNvSpPr txBox="1"/>
          <p:nvPr/>
        </p:nvSpPr>
        <p:spPr>
          <a:xfrm>
            <a:off x="4557894" y="3613279"/>
            <a:ext cx="131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Revision and exam preparation for all areas of study – 1, 2, 3 and 4</a:t>
            </a:r>
          </a:p>
        </p:txBody>
      </p:sp>
      <p:sp>
        <p:nvSpPr>
          <p:cNvPr id="615" name="TextBox 614">
            <a:extLst>
              <a:ext uri="{FF2B5EF4-FFF2-40B4-BE49-F238E27FC236}">
                <a16:creationId xmlns:a16="http://schemas.microsoft.com/office/drawing/2014/main" id="{D69A374E-A63D-4F07-A33B-168129665185}"/>
              </a:ext>
            </a:extLst>
          </p:cNvPr>
          <p:cNvSpPr txBox="1"/>
          <p:nvPr/>
        </p:nvSpPr>
        <p:spPr>
          <a:xfrm>
            <a:off x="6801591" y="3539400"/>
            <a:ext cx="131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Can you name musical features of all areas of study and relate to examination questions?</a:t>
            </a:r>
          </a:p>
        </p:txBody>
      </p:sp>
      <p:sp>
        <p:nvSpPr>
          <p:cNvPr id="617" name="TextBox 616">
            <a:extLst>
              <a:ext uri="{FF2B5EF4-FFF2-40B4-BE49-F238E27FC236}">
                <a16:creationId xmlns:a16="http://schemas.microsoft.com/office/drawing/2014/main" id="{7AD5B259-18C9-484A-84F1-2F1AF38CF4C5}"/>
              </a:ext>
            </a:extLst>
          </p:cNvPr>
          <p:cNvSpPr txBox="1"/>
          <p:nvPr/>
        </p:nvSpPr>
        <p:spPr>
          <a:xfrm>
            <a:off x="5645524" y="3374883"/>
            <a:ext cx="131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Can you identify musical instruments, genres and devices by ear?</a:t>
            </a:r>
          </a:p>
        </p:txBody>
      </p:sp>
      <p:cxnSp>
        <p:nvCxnSpPr>
          <p:cNvPr id="618" name="Straight Connector 617">
            <a:extLst>
              <a:ext uri="{FF2B5EF4-FFF2-40B4-BE49-F238E27FC236}">
                <a16:creationId xmlns:a16="http://schemas.microsoft.com/office/drawing/2014/main" id="{2C8827AD-BB5C-401B-93DD-5DEBF7AF0A26}"/>
              </a:ext>
            </a:extLst>
          </p:cNvPr>
          <p:cNvCxnSpPr>
            <a:cxnSpLocks/>
            <a:stCxn id="617" idx="2"/>
          </p:cNvCxnSpPr>
          <p:nvPr/>
        </p:nvCxnSpPr>
        <p:spPr>
          <a:xfrm flipH="1">
            <a:off x="6185693" y="3836548"/>
            <a:ext cx="116248" cy="5387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TextBox 619">
            <a:extLst>
              <a:ext uri="{FF2B5EF4-FFF2-40B4-BE49-F238E27FC236}">
                <a16:creationId xmlns:a16="http://schemas.microsoft.com/office/drawing/2014/main" id="{75CDF0C7-5C75-449D-87CE-788E3A8F3FE9}"/>
              </a:ext>
            </a:extLst>
          </p:cNvPr>
          <p:cNvSpPr txBox="1"/>
          <p:nvPr/>
        </p:nvSpPr>
        <p:spPr>
          <a:xfrm>
            <a:off x="235861" y="2172423"/>
            <a:ext cx="87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Understanding Rhythm</a:t>
            </a:r>
          </a:p>
        </p:txBody>
      </p:sp>
      <p:sp>
        <p:nvSpPr>
          <p:cNvPr id="621" name="TextBox 620">
            <a:extLst>
              <a:ext uri="{FF2B5EF4-FFF2-40B4-BE49-F238E27FC236}">
                <a16:creationId xmlns:a16="http://schemas.microsoft.com/office/drawing/2014/main" id="{CBBCE9DF-E4E5-44E9-A163-DBA8EF463AEA}"/>
              </a:ext>
            </a:extLst>
          </p:cNvPr>
          <p:cNvSpPr txBox="1"/>
          <p:nvPr/>
        </p:nvSpPr>
        <p:spPr>
          <a:xfrm>
            <a:off x="789402" y="2439228"/>
            <a:ext cx="1116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Understanding musical notation – note names/values and rests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0017F080-51ED-4ACA-90B1-2A747ACE8C4A}"/>
              </a:ext>
            </a:extLst>
          </p:cNvPr>
          <p:cNvSpPr txBox="1"/>
          <p:nvPr/>
        </p:nvSpPr>
        <p:spPr>
          <a:xfrm>
            <a:off x="1316437" y="2166122"/>
            <a:ext cx="984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the treble clef and the piano keyboard</a:t>
            </a:r>
          </a:p>
        </p:txBody>
      </p:sp>
      <p:sp>
        <p:nvSpPr>
          <p:cNvPr id="629" name="TextBox 628">
            <a:extLst>
              <a:ext uri="{FF2B5EF4-FFF2-40B4-BE49-F238E27FC236}">
                <a16:creationId xmlns:a16="http://schemas.microsoft.com/office/drawing/2014/main" id="{DA0E15E6-73B1-40CE-8CDE-EB92BC0ADDFF}"/>
              </a:ext>
            </a:extLst>
          </p:cNvPr>
          <p:cNvSpPr txBox="1"/>
          <p:nvPr/>
        </p:nvSpPr>
        <p:spPr>
          <a:xfrm>
            <a:off x="1817978" y="2726690"/>
            <a:ext cx="87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Developing techniques</a:t>
            </a: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D1D4C6A5-AE9E-4214-8A92-EDA7FAE9482F}"/>
              </a:ext>
            </a:extLst>
          </p:cNvPr>
          <p:cNvSpPr txBox="1"/>
          <p:nvPr/>
        </p:nvSpPr>
        <p:spPr>
          <a:xfrm>
            <a:off x="2288669" y="2326965"/>
            <a:ext cx="797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Understanding the bass clef </a:t>
            </a:r>
          </a:p>
        </p:txBody>
      </p:sp>
      <p:sp>
        <p:nvSpPr>
          <p:cNvPr id="633" name="TextBox 632">
            <a:extLst>
              <a:ext uri="{FF2B5EF4-FFF2-40B4-BE49-F238E27FC236}">
                <a16:creationId xmlns:a16="http://schemas.microsoft.com/office/drawing/2014/main" id="{F4BBFC25-23AF-47A4-BF1F-D94C262A6FF6}"/>
              </a:ext>
            </a:extLst>
          </p:cNvPr>
          <p:cNvSpPr txBox="1"/>
          <p:nvPr/>
        </p:nvSpPr>
        <p:spPr>
          <a:xfrm>
            <a:off x="2552176" y="2003498"/>
            <a:ext cx="878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Developing ensemble skills</a:t>
            </a:r>
          </a:p>
        </p:txBody>
      </p:sp>
      <p:sp>
        <p:nvSpPr>
          <p:cNvPr id="635" name="TextBox 634">
            <a:extLst>
              <a:ext uri="{FF2B5EF4-FFF2-40B4-BE49-F238E27FC236}">
                <a16:creationId xmlns:a16="http://schemas.microsoft.com/office/drawing/2014/main" id="{4CEA0A06-7685-4C8C-BBC9-25119899C12F}"/>
              </a:ext>
            </a:extLst>
          </p:cNvPr>
          <p:cNvSpPr txBox="1"/>
          <p:nvPr/>
        </p:nvSpPr>
        <p:spPr>
          <a:xfrm>
            <a:off x="2563127" y="2654201"/>
            <a:ext cx="878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Understanding the use of music in the media</a:t>
            </a: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id="{CD974B2B-BA56-4D21-8421-E56980A98400}"/>
              </a:ext>
            </a:extLst>
          </p:cNvPr>
          <p:cNvSpPr txBox="1"/>
          <p:nvPr/>
        </p:nvSpPr>
        <p:spPr>
          <a:xfrm>
            <a:off x="3192625" y="2251688"/>
            <a:ext cx="87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Developing creative compositional techniques</a:t>
            </a:r>
          </a:p>
        </p:txBody>
      </p:sp>
      <p:sp>
        <p:nvSpPr>
          <p:cNvPr id="641" name="TextBox 640">
            <a:extLst>
              <a:ext uri="{FF2B5EF4-FFF2-40B4-BE49-F238E27FC236}">
                <a16:creationId xmlns:a16="http://schemas.microsoft.com/office/drawing/2014/main" id="{44AC7ECA-AB04-4A2D-85F7-CDF32AEC0B4E}"/>
              </a:ext>
            </a:extLst>
          </p:cNvPr>
          <p:cNvSpPr txBox="1"/>
          <p:nvPr/>
        </p:nvSpPr>
        <p:spPr>
          <a:xfrm>
            <a:off x="3490894" y="2821940"/>
            <a:ext cx="110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Developing aural identification of instruments and musical features</a:t>
            </a:r>
          </a:p>
        </p:txBody>
      </p:sp>
      <p:sp>
        <p:nvSpPr>
          <p:cNvPr id="644" name="TextBox 643">
            <a:extLst>
              <a:ext uri="{FF2B5EF4-FFF2-40B4-BE49-F238E27FC236}">
                <a16:creationId xmlns:a16="http://schemas.microsoft.com/office/drawing/2014/main" id="{EDBC2C95-51C5-4B81-B505-B67CA54881FC}"/>
              </a:ext>
            </a:extLst>
          </p:cNvPr>
          <p:cNvSpPr txBox="1"/>
          <p:nvPr/>
        </p:nvSpPr>
        <p:spPr>
          <a:xfrm>
            <a:off x="3914257" y="2221706"/>
            <a:ext cx="1073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Understanding of key musical vocabulary , notation and compositional devices</a:t>
            </a:r>
          </a:p>
        </p:txBody>
      </p:sp>
      <p:sp>
        <p:nvSpPr>
          <p:cNvPr id="647" name="TextBox 646">
            <a:extLst>
              <a:ext uri="{FF2B5EF4-FFF2-40B4-BE49-F238E27FC236}">
                <a16:creationId xmlns:a16="http://schemas.microsoft.com/office/drawing/2014/main" id="{ACB6D31A-5A10-4AC1-B60F-AA7C89616F78}"/>
              </a:ext>
            </a:extLst>
          </p:cNvPr>
          <p:cNvSpPr txBox="1"/>
          <p:nvPr/>
        </p:nvSpPr>
        <p:spPr>
          <a:xfrm>
            <a:off x="5996760" y="2678792"/>
            <a:ext cx="119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Developing secure solo and ensemble performance skills</a:t>
            </a:r>
          </a:p>
        </p:txBody>
      </p:sp>
      <p:sp>
        <p:nvSpPr>
          <p:cNvPr id="649" name="TextBox 648">
            <a:extLst>
              <a:ext uri="{FF2B5EF4-FFF2-40B4-BE49-F238E27FC236}">
                <a16:creationId xmlns:a16="http://schemas.microsoft.com/office/drawing/2014/main" id="{053B6FCC-FCB4-4F31-9A42-27E4ED4D1D98}"/>
              </a:ext>
            </a:extLst>
          </p:cNvPr>
          <p:cNvSpPr txBox="1"/>
          <p:nvPr/>
        </p:nvSpPr>
        <p:spPr>
          <a:xfrm>
            <a:off x="4937340" y="2281343"/>
            <a:ext cx="87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Understanding of performance directions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FED8ED9B-4960-4C05-B1EA-4B0658990AE0}"/>
              </a:ext>
            </a:extLst>
          </p:cNvPr>
          <p:cNvCxnSpPr>
            <a:cxnSpLocks/>
          </p:cNvCxnSpPr>
          <p:nvPr/>
        </p:nvCxnSpPr>
        <p:spPr>
          <a:xfrm flipH="1" flipV="1">
            <a:off x="5700205" y="1684706"/>
            <a:ext cx="275442" cy="73731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3" name="TextBox 652">
            <a:extLst>
              <a:ext uri="{FF2B5EF4-FFF2-40B4-BE49-F238E27FC236}">
                <a16:creationId xmlns:a16="http://schemas.microsoft.com/office/drawing/2014/main" id="{A78788AE-91D4-4D95-BF03-8746FAAA64CA}"/>
              </a:ext>
            </a:extLst>
          </p:cNvPr>
          <p:cNvSpPr txBox="1"/>
          <p:nvPr/>
        </p:nvSpPr>
        <p:spPr>
          <a:xfrm>
            <a:off x="4495859" y="2838262"/>
            <a:ext cx="1609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of different genres and instruments of world music</a:t>
            </a:r>
          </a:p>
        </p:txBody>
      </p:sp>
      <p:sp>
        <p:nvSpPr>
          <p:cNvPr id="656" name="TextBox 655">
            <a:extLst>
              <a:ext uri="{FF2B5EF4-FFF2-40B4-BE49-F238E27FC236}">
                <a16:creationId xmlns:a16="http://schemas.microsoft.com/office/drawing/2014/main" id="{9D50FEFA-DBA4-4C51-A40B-0BC2E5E994CF}"/>
              </a:ext>
            </a:extLst>
          </p:cNvPr>
          <p:cNvSpPr txBox="1"/>
          <p:nvPr/>
        </p:nvSpPr>
        <p:spPr>
          <a:xfrm>
            <a:off x="8121619" y="2698743"/>
            <a:ext cx="87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Ability to analyse study works, identify and explain musical features</a:t>
            </a:r>
          </a:p>
        </p:txBody>
      </p:sp>
      <p:sp>
        <p:nvSpPr>
          <p:cNvPr id="657" name="TextBox 656">
            <a:extLst>
              <a:ext uri="{FF2B5EF4-FFF2-40B4-BE49-F238E27FC236}">
                <a16:creationId xmlns:a16="http://schemas.microsoft.com/office/drawing/2014/main" id="{E714AC23-BEB0-4B9E-ACAE-D9A732B5A01C}"/>
              </a:ext>
            </a:extLst>
          </p:cNvPr>
          <p:cNvSpPr txBox="1"/>
          <p:nvPr/>
        </p:nvSpPr>
        <p:spPr>
          <a:xfrm>
            <a:off x="8806174" y="2140741"/>
            <a:ext cx="73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Ability to describe musical features in all areas of study</a:t>
            </a: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D18AD4A2-E946-4D46-A9B2-260E2DD77C37}"/>
              </a:ext>
            </a:extLst>
          </p:cNvPr>
          <p:cNvSpPr txBox="1"/>
          <p:nvPr/>
        </p:nvSpPr>
        <p:spPr>
          <a:xfrm>
            <a:off x="5650957" y="2441998"/>
            <a:ext cx="1028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of music technology</a:t>
            </a:r>
          </a:p>
        </p:txBody>
      </p: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2EEC4C32-C2FC-407E-94C9-F0FDCFADB793}"/>
              </a:ext>
            </a:extLst>
          </p:cNvPr>
          <p:cNvCxnSpPr>
            <a:cxnSpLocks/>
            <a:stCxn id="661" idx="0"/>
          </p:cNvCxnSpPr>
          <p:nvPr/>
        </p:nvCxnSpPr>
        <p:spPr>
          <a:xfrm flipV="1">
            <a:off x="6540311" y="1438854"/>
            <a:ext cx="105400" cy="5290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1" name="TextBox 660">
            <a:extLst>
              <a:ext uri="{FF2B5EF4-FFF2-40B4-BE49-F238E27FC236}">
                <a16:creationId xmlns:a16="http://schemas.microsoft.com/office/drawing/2014/main" id="{E3FE26C6-507F-4D72-992A-65E5CB82EBB9}"/>
              </a:ext>
            </a:extLst>
          </p:cNvPr>
          <p:cNvSpPr txBox="1"/>
          <p:nvPr/>
        </p:nvSpPr>
        <p:spPr>
          <a:xfrm>
            <a:off x="5984880" y="1967864"/>
            <a:ext cx="111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Understanding of recording techniques</a:t>
            </a:r>
          </a:p>
        </p:txBody>
      </p: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58F8D706-23A9-4E24-BAF6-C42C538C9D66}"/>
              </a:ext>
            </a:extLst>
          </p:cNvPr>
          <p:cNvCxnSpPr>
            <a:cxnSpLocks/>
          </p:cNvCxnSpPr>
          <p:nvPr/>
        </p:nvCxnSpPr>
        <p:spPr>
          <a:xfrm flipH="1" flipV="1">
            <a:off x="8471064" y="1808000"/>
            <a:ext cx="414241" cy="53244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815BFD92-CA9D-4310-B9AE-7318096C3263}"/>
              </a:ext>
            </a:extLst>
          </p:cNvPr>
          <p:cNvCxnSpPr>
            <a:cxnSpLocks/>
          </p:cNvCxnSpPr>
          <p:nvPr/>
        </p:nvCxnSpPr>
        <p:spPr>
          <a:xfrm flipH="1" flipV="1">
            <a:off x="7701046" y="1399774"/>
            <a:ext cx="265774" cy="7267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TextBox 667">
            <a:extLst>
              <a:ext uri="{FF2B5EF4-FFF2-40B4-BE49-F238E27FC236}">
                <a16:creationId xmlns:a16="http://schemas.microsoft.com/office/drawing/2014/main" id="{C39C4650-4E84-431A-829D-EFA91C26D023}"/>
              </a:ext>
            </a:extLst>
          </p:cNvPr>
          <p:cNvSpPr txBox="1"/>
          <p:nvPr/>
        </p:nvSpPr>
        <p:spPr>
          <a:xfrm>
            <a:off x="7024327" y="2460803"/>
            <a:ext cx="66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Ability to compose suitable music to a set brief</a:t>
            </a:r>
          </a:p>
        </p:txBody>
      </p:sp>
      <p:sp>
        <p:nvSpPr>
          <p:cNvPr id="670" name="TextBox 669">
            <a:extLst>
              <a:ext uri="{FF2B5EF4-FFF2-40B4-BE49-F238E27FC236}">
                <a16:creationId xmlns:a16="http://schemas.microsoft.com/office/drawing/2014/main" id="{51F4A041-FB6B-492C-81F6-A99941340ABF}"/>
              </a:ext>
            </a:extLst>
          </p:cNvPr>
          <p:cNvSpPr txBox="1"/>
          <p:nvPr/>
        </p:nvSpPr>
        <p:spPr>
          <a:xfrm>
            <a:off x="7625167" y="2131405"/>
            <a:ext cx="77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Ability to perform as a soloist and in an ensemble with accuracy and fluency</a:t>
            </a:r>
          </a:p>
        </p:txBody>
      </p: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55E56CC4-D664-4EFC-875A-EC7237D37990}"/>
              </a:ext>
            </a:extLst>
          </p:cNvPr>
          <p:cNvCxnSpPr>
            <a:cxnSpLocks/>
          </p:cNvCxnSpPr>
          <p:nvPr/>
        </p:nvCxnSpPr>
        <p:spPr>
          <a:xfrm flipH="1" flipV="1">
            <a:off x="8322096" y="1811192"/>
            <a:ext cx="352422" cy="9042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E455CA2F-0167-4D39-9AA2-FD791892FFAB}"/>
              </a:ext>
            </a:extLst>
          </p:cNvPr>
          <p:cNvCxnSpPr>
            <a:cxnSpLocks/>
          </p:cNvCxnSpPr>
          <p:nvPr/>
        </p:nvCxnSpPr>
        <p:spPr>
          <a:xfrm flipH="1">
            <a:off x="9052089" y="7363784"/>
            <a:ext cx="412586" cy="362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 52">
            <a:extLst>
              <a:ext uri="{FF2B5EF4-FFF2-40B4-BE49-F238E27FC236}">
                <a16:creationId xmlns:a16="http://schemas.microsoft.com/office/drawing/2014/main" id="{AA1443E9-E9CD-4231-B595-E0B6DA2033CE}"/>
              </a:ext>
            </a:extLst>
          </p:cNvPr>
          <p:cNvSpPr txBox="1">
            <a:spLocks noChangeArrowheads="1"/>
          </p:cNvSpPr>
          <p:nvPr/>
        </p:nvSpPr>
        <p:spPr bwMode="auto">
          <a:xfrm rot="640091">
            <a:off x="7093675" y="11046686"/>
            <a:ext cx="1388413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Traditional Music</a:t>
            </a:r>
          </a:p>
        </p:txBody>
      </p:sp>
      <p:sp>
        <p:nvSpPr>
          <p:cNvPr id="514" name="TextBox 52">
            <a:extLst>
              <a:ext uri="{FF2B5EF4-FFF2-40B4-BE49-F238E27FC236}">
                <a16:creationId xmlns:a16="http://schemas.microsoft.com/office/drawing/2014/main" id="{73C012C6-AC00-4DA7-8AE6-3852C196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574" y="11005959"/>
            <a:ext cx="2001837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Music for stage and screen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406D25B2-D599-4AD0-8E06-3AC689359611}"/>
              </a:ext>
            </a:extLst>
          </p:cNvPr>
          <p:cNvSpPr txBox="1"/>
          <p:nvPr/>
        </p:nvSpPr>
        <p:spPr>
          <a:xfrm>
            <a:off x="8555165" y="10870650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Texture</a:t>
            </a:r>
          </a:p>
        </p:txBody>
      </p:sp>
      <p:pic>
        <p:nvPicPr>
          <p:cNvPr id="437" name="Picture 436">
            <a:extLst>
              <a:ext uri="{FF2B5EF4-FFF2-40B4-BE49-F238E27FC236}">
                <a16:creationId xmlns:a16="http://schemas.microsoft.com/office/drawing/2014/main" id="{23C9B42C-3C91-4F18-B959-D5F40F3E3E8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2364" y="11603245"/>
            <a:ext cx="838342" cy="724023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BAAE18F4-A376-421E-B3D8-8C37D86B3754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2554" y="11646396"/>
            <a:ext cx="1003675" cy="6475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027463-1DEF-441D-8613-D0BEE7C97498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8910061" y="10390696"/>
            <a:ext cx="619843" cy="514657"/>
          </a:xfrm>
          <a:prstGeom prst="rect">
            <a:avLst/>
          </a:prstGeom>
        </p:spPr>
      </p:pic>
      <p:pic>
        <p:nvPicPr>
          <p:cNvPr id="516" name="Picture 6" descr="Dundun for sale - Ghana sangban dunun drum">
            <a:extLst>
              <a:ext uri="{FF2B5EF4-FFF2-40B4-BE49-F238E27FC236}">
                <a16:creationId xmlns:a16="http://schemas.microsoft.com/office/drawing/2014/main" id="{7CEEE24B-65AF-45DB-B4C0-D7106726F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32" y="10134058"/>
            <a:ext cx="624123" cy="4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" name="Picture 8" descr="What are Dynamics in Music? - Jooya Teaching Resources">
            <a:extLst>
              <a:ext uri="{FF2B5EF4-FFF2-40B4-BE49-F238E27FC236}">
                <a16:creationId xmlns:a16="http://schemas.microsoft.com/office/drawing/2014/main" id="{3FEBDB3C-F39E-4B26-B2DA-D2344B8C2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0"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41"/>
          <a:stretch/>
        </p:blipFill>
        <p:spPr bwMode="auto">
          <a:xfrm>
            <a:off x="6873242" y="10249018"/>
            <a:ext cx="883487" cy="38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4AA544-A823-48D4-AC2E-7210E8E8BA44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6144118" y="10279068"/>
            <a:ext cx="569365" cy="441690"/>
          </a:xfrm>
          <a:prstGeom prst="rect">
            <a:avLst/>
          </a:prstGeom>
        </p:spPr>
      </p:pic>
      <p:sp>
        <p:nvSpPr>
          <p:cNvPr id="523" name="TextBox 522">
            <a:extLst>
              <a:ext uri="{FF2B5EF4-FFF2-40B4-BE49-F238E27FC236}">
                <a16:creationId xmlns:a16="http://schemas.microsoft.com/office/drawing/2014/main" id="{D3FC9F6C-B59B-465C-9607-375E640CD328}"/>
              </a:ext>
            </a:extLst>
          </p:cNvPr>
          <p:cNvSpPr txBox="1"/>
          <p:nvPr/>
        </p:nvSpPr>
        <p:spPr>
          <a:xfrm>
            <a:off x="8825888" y="9915785"/>
            <a:ext cx="49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Timbre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AA404C86-0153-4C1C-8BF3-C29015A4D286}"/>
              </a:ext>
            </a:extLst>
          </p:cNvPr>
          <p:cNvSpPr txBox="1"/>
          <p:nvPr/>
        </p:nvSpPr>
        <p:spPr>
          <a:xfrm>
            <a:off x="8248431" y="10538862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Structure</a:t>
            </a:r>
          </a:p>
        </p:txBody>
      </p:sp>
      <p:cxnSp>
        <p:nvCxnSpPr>
          <p:cNvPr id="538" name="Straight Connector 537">
            <a:extLst>
              <a:ext uri="{FF2B5EF4-FFF2-40B4-BE49-F238E27FC236}">
                <a16:creationId xmlns:a16="http://schemas.microsoft.com/office/drawing/2014/main" id="{17ED1209-2E77-4E15-8A47-1F5D0E941EA2}"/>
              </a:ext>
            </a:extLst>
          </p:cNvPr>
          <p:cNvCxnSpPr>
            <a:cxnSpLocks/>
          </p:cNvCxnSpPr>
          <p:nvPr/>
        </p:nvCxnSpPr>
        <p:spPr>
          <a:xfrm flipH="1">
            <a:off x="8188248" y="10274500"/>
            <a:ext cx="745579" cy="8858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TextBox 538">
            <a:extLst>
              <a:ext uri="{FF2B5EF4-FFF2-40B4-BE49-F238E27FC236}">
                <a16:creationId xmlns:a16="http://schemas.microsoft.com/office/drawing/2014/main" id="{38DD6D24-EC9F-49EF-A2EB-A8D138946EA4}"/>
              </a:ext>
            </a:extLst>
          </p:cNvPr>
          <p:cNvSpPr txBox="1"/>
          <p:nvPr/>
        </p:nvSpPr>
        <p:spPr>
          <a:xfrm>
            <a:off x="6540351" y="10565624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Rhythm</a:t>
            </a:r>
          </a:p>
        </p:txBody>
      </p:sp>
      <p:cxnSp>
        <p:nvCxnSpPr>
          <p:cNvPr id="540" name="Straight Connector 539">
            <a:extLst>
              <a:ext uri="{FF2B5EF4-FFF2-40B4-BE49-F238E27FC236}">
                <a16:creationId xmlns:a16="http://schemas.microsoft.com/office/drawing/2014/main" id="{0AA965BB-D8F2-4EAC-8288-1314E5FA5106}"/>
              </a:ext>
            </a:extLst>
          </p:cNvPr>
          <p:cNvCxnSpPr>
            <a:cxnSpLocks/>
          </p:cNvCxnSpPr>
          <p:nvPr/>
        </p:nvCxnSpPr>
        <p:spPr>
          <a:xfrm>
            <a:off x="6751748" y="10828281"/>
            <a:ext cx="104491" cy="2260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6" name="Picture 12" descr="Live Music Industry | Gigs &amp; Live Performances | The MU">
            <a:extLst>
              <a:ext uri="{FF2B5EF4-FFF2-40B4-BE49-F238E27FC236}">
                <a16:creationId xmlns:a16="http://schemas.microsoft.com/office/drawing/2014/main" id="{32E863AF-4534-489F-93D5-CC5D0786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" y="11793030"/>
            <a:ext cx="1025976" cy="51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14" descr="Music Performance – Ensemble - South Australian Certificate of Education">
            <a:extLst>
              <a:ext uri="{FF2B5EF4-FFF2-40B4-BE49-F238E27FC236}">
                <a16:creationId xmlns:a16="http://schemas.microsoft.com/office/drawing/2014/main" id="{3297F3AD-3900-4007-805B-C7E3BD7D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BEBA8EAE-BF5A-486C-A8C5-ECC9F3942E4B}">
                <a14:imgProps xmlns:a14="http://schemas.microsoft.com/office/drawing/2010/main">
                  <a14:imgLayer r:embed="rId7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24" y="11963423"/>
            <a:ext cx="895125" cy="50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0" name="Picture 549">
            <a:extLst>
              <a:ext uri="{FF2B5EF4-FFF2-40B4-BE49-F238E27FC236}">
                <a16:creationId xmlns:a16="http://schemas.microsoft.com/office/drawing/2014/main" id="{27CDABBD-8F2D-4825-ABD4-73D8FEC86702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BEBA8EAE-BF5A-486C-A8C5-ECC9F3942E4B}">
                <a14:imgProps xmlns:a14="http://schemas.microsoft.com/office/drawing/2010/main">
                  <a14:imgLayer r:embed="rId7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3953" y="11791563"/>
            <a:ext cx="861658" cy="484683"/>
          </a:xfrm>
          <a:prstGeom prst="rect">
            <a:avLst/>
          </a:prstGeom>
        </p:spPr>
      </p:pic>
      <p:sp>
        <p:nvSpPr>
          <p:cNvPr id="551" name="TextBox 550">
            <a:extLst>
              <a:ext uri="{FF2B5EF4-FFF2-40B4-BE49-F238E27FC236}">
                <a16:creationId xmlns:a16="http://schemas.microsoft.com/office/drawing/2014/main" id="{BAA1D87B-CB86-4A30-B3B0-ABE864D860DE}"/>
              </a:ext>
            </a:extLst>
          </p:cNvPr>
          <p:cNvSpPr txBox="1"/>
          <p:nvPr/>
        </p:nvSpPr>
        <p:spPr>
          <a:xfrm>
            <a:off x="1589465" y="11706365"/>
            <a:ext cx="8417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Solo rehearsal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A9340446-C4CC-4CCA-BFCF-C92BBA1F07F1}"/>
              </a:ext>
            </a:extLst>
          </p:cNvPr>
          <p:cNvSpPr txBox="1"/>
          <p:nvPr/>
        </p:nvSpPr>
        <p:spPr>
          <a:xfrm>
            <a:off x="2901790" y="10494115"/>
            <a:ext cx="787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Ensemble rehearsal</a:t>
            </a:r>
          </a:p>
        </p:txBody>
      </p:sp>
      <p:pic>
        <p:nvPicPr>
          <p:cNvPr id="556" name="Picture 24" descr="4 Elements of a Great Music Production - Audio Issues : Audio Issues">
            <a:extLst>
              <a:ext uri="{FF2B5EF4-FFF2-40B4-BE49-F238E27FC236}">
                <a16:creationId xmlns:a16="http://schemas.microsoft.com/office/drawing/2014/main" id="{EA66D4D6-1E22-44D8-8FC2-46DF09C4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BEBA8EAE-BF5A-486C-A8C5-ECC9F3942E4B}">
                <a14:imgProps xmlns:a14="http://schemas.microsoft.com/office/drawing/2010/main">
                  <a14:imgLayer r:embed="rId8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2" y="10452530"/>
            <a:ext cx="587881" cy="3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7" name="Picture 26" descr="7 stages of Music Production | A Complete Guide | ICMP London">
            <a:extLst>
              <a:ext uri="{FF2B5EF4-FFF2-40B4-BE49-F238E27FC236}">
                <a16:creationId xmlns:a16="http://schemas.microsoft.com/office/drawing/2014/main" id="{B69DEC20-D786-4934-BB6D-3B311DCC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BEBA8EAE-BF5A-486C-A8C5-ECC9F3942E4B}">
                <a14:imgProps xmlns:a14="http://schemas.microsoft.com/office/drawing/2010/main">
                  <a14:imgLayer r:embed="rId8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53" y="10068750"/>
            <a:ext cx="591107" cy="36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8" name="Picture 28" descr="Live Sound Microphone Buying Guide">
            <a:extLst>
              <a:ext uri="{FF2B5EF4-FFF2-40B4-BE49-F238E27FC236}">
                <a16:creationId xmlns:a16="http://schemas.microsoft.com/office/drawing/2014/main" id="{BD39F172-3E05-4381-B4BD-7F90739F5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BEBA8EAE-BF5A-486C-A8C5-ECC9F3942E4B}">
                <a14:imgProps xmlns:a14="http://schemas.microsoft.com/office/drawing/2010/main">
                  <a14:imgLayer r:embed="rId8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97" y="10082792"/>
            <a:ext cx="760646" cy="3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0E8DC15F-631C-43EF-A0AD-874DC0A273E4}"/>
              </a:ext>
            </a:extLst>
          </p:cNvPr>
          <p:cNvCxnSpPr>
            <a:cxnSpLocks/>
          </p:cNvCxnSpPr>
          <p:nvPr/>
        </p:nvCxnSpPr>
        <p:spPr>
          <a:xfrm>
            <a:off x="3164100" y="10797538"/>
            <a:ext cx="33098" cy="1982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>
            <a:extLst>
              <a:ext uri="{FF2B5EF4-FFF2-40B4-BE49-F238E27FC236}">
                <a16:creationId xmlns:a16="http://schemas.microsoft.com/office/drawing/2014/main" id="{7A87FFC6-B595-4A74-9917-06527BE03867}"/>
              </a:ext>
            </a:extLst>
          </p:cNvPr>
          <p:cNvCxnSpPr>
            <a:cxnSpLocks/>
          </p:cNvCxnSpPr>
          <p:nvPr/>
        </p:nvCxnSpPr>
        <p:spPr>
          <a:xfrm>
            <a:off x="2977314" y="10425865"/>
            <a:ext cx="9420" cy="56955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>
            <a:extLst>
              <a:ext uri="{FF2B5EF4-FFF2-40B4-BE49-F238E27FC236}">
                <a16:creationId xmlns:a16="http://schemas.microsoft.com/office/drawing/2014/main" id="{84552CFA-EEB2-4DB9-B3B7-32C892DE4B51}"/>
              </a:ext>
            </a:extLst>
          </p:cNvPr>
          <p:cNvCxnSpPr>
            <a:cxnSpLocks/>
          </p:cNvCxnSpPr>
          <p:nvPr/>
        </p:nvCxnSpPr>
        <p:spPr>
          <a:xfrm>
            <a:off x="4297734" y="10156446"/>
            <a:ext cx="14073" cy="8599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Connector 572">
            <a:extLst>
              <a:ext uri="{FF2B5EF4-FFF2-40B4-BE49-F238E27FC236}">
                <a16:creationId xmlns:a16="http://schemas.microsoft.com/office/drawing/2014/main" id="{C40B8517-AB51-4B72-95BA-D8DBDA0115E1}"/>
              </a:ext>
            </a:extLst>
          </p:cNvPr>
          <p:cNvCxnSpPr>
            <a:cxnSpLocks/>
          </p:cNvCxnSpPr>
          <p:nvPr/>
        </p:nvCxnSpPr>
        <p:spPr>
          <a:xfrm flipV="1">
            <a:off x="2216738" y="11315883"/>
            <a:ext cx="96219" cy="38141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 573">
            <a:extLst>
              <a:ext uri="{FF2B5EF4-FFF2-40B4-BE49-F238E27FC236}">
                <a16:creationId xmlns:a16="http://schemas.microsoft.com/office/drawing/2014/main" id="{6BCB8C7B-8E7F-4489-8103-4DBA2D97C83E}"/>
              </a:ext>
            </a:extLst>
          </p:cNvPr>
          <p:cNvSpPr txBox="1"/>
          <p:nvPr/>
        </p:nvSpPr>
        <p:spPr>
          <a:xfrm>
            <a:off x="169062" y="11344706"/>
            <a:ext cx="82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Live performance</a:t>
            </a: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A5579A3C-31E6-4B53-BB71-B116C1E896A8}"/>
              </a:ext>
            </a:extLst>
          </p:cNvPr>
          <p:cNvSpPr txBox="1"/>
          <p:nvPr/>
        </p:nvSpPr>
        <p:spPr>
          <a:xfrm>
            <a:off x="141745" y="12161546"/>
            <a:ext cx="826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Live production</a:t>
            </a:r>
          </a:p>
        </p:txBody>
      </p:sp>
      <p:cxnSp>
        <p:nvCxnSpPr>
          <p:cNvPr id="576" name="Straight Connector 575">
            <a:extLst>
              <a:ext uri="{FF2B5EF4-FFF2-40B4-BE49-F238E27FC236}">
                <a16:creationId xmlns:a16="http://schemas.microsoft.com/office/drawing/2014/main" id="{D198F5A1-07BA-4612-AC16-4EBC865CCCCE}"/>
              </a:ext>
            </a:extLst>
          </p:cNvPr>
          <p:cNvCxnSpPr>
            <a:cxnSpLocks/>
          </p:cNvCxnSpPr>
          <p:nvPr/>
        </p:nvCxnSpPr>
        <p:spPr>
          <a:xfrm flipV="1">
            <a:off x="1866914" y="11286312"/>
            <a:ext cx="393861" cy="4156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TextBox 576">
            <a:extLst>
              <a:ext uri="{FF2B5EF4-FFF2-40B4-BE49-F238E27FC236}">
                <a16:creationId xmlns:a16="http://schemas.microsoft.com/office/drawing/2014/main" id="{2D440D91-AF3E-4EBA-B230-1C36D9B17A40}"/>
              </a:ext>
            </a:extLst>
          </p:cNvPr>
          <p:cNvSpPr txBox="1"/>
          <p:nvPr/>
        </p:nvSpPr>
        <p:spPr>
          <a:xfrm>
            <a:off x="2570661" y="11473391"/>
            <a:ext cx="1446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Performance </a:t>
            </a:r>
          </a:p>
          <a:p>
            <a:r>
              <a:rPr lang="en-GB" sz="800" dirty="0"/>
              <a:t>directions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C132EDA7-6CDE-4931-A9F2-58C3BF3600C8}"/>
              </a:ext>
            </a:extLst>
          </p:cNvPr>
          <p:cNvSpPr txBox="1"/>
          <p:nvPr/>
        </p:nvSpPr>
        <p:spPr>
          <a:xfrm>
            <a:off x="8943685" y="10768044"/>
            <a:ext cx="59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Ensemble skills</a:t>
            </a:r>
          </a:p>
        </p:txBody>
      </p:sp>
      <p:cxnSp>
        <p:nvCxnSpPr>
          <p:cNvPr id="580" name="Straight Connector 579">
            <a:extLst>
              <a:ext uri="{FF2B5EF4-FFF2-40B4-BE49-F238E27FC236}">
                <a16:creationId xmlns:a16="http://schemas.microsoft.com/office/drawing/2014/main" id="{3C529B42-8570-4A08-86E9-F104798D8BB6}"/>
              </a:ext>
            </a:extLst>
          </p:cNvPr>
          <p:cNvCxnSpPr>
            <a:cxnSpLocks/>
          </p:cNvCxnSpPr>
          <p:nvPr/>
        </p:nvCxnSpPr>
        <p:spPr>
          <a:xfrm flipH="1">
            <a:off x="8448081" y="11219628"/>
            <a:ext cx="625047" cy="3479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hythm of Life - Sheet Music - ChoirCommunity">
            <a:extLst>
              <a:ext uri="{FF2B5EF4-FFF2-40B4-BE49-F238E27FC236}">
                <a16:creationId xmlns:a16="http://schemas.microsoft.com/office/drawing/2014/main" id="{FF953ABA-208B-45D3-BF43-9D8897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BEBA8EAE-BF5A-486C-A8C5-ECC9F3942E4B}">
                <a14:imgProps xmlns:a14="http://schemas.microsoft.com/office/drawing/2010/main">
                  <a14:imgLayer r:embed="rId8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2" y="10205651"/>
            <a:ext cx="646376" cy="64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" name="TextBox 519">
            <a:extLst>
              <a:ext uri="{FF2B5EF4-FFF2-40B4-BE49-F238E27FC236}">
                <a16:creationId xmlns:a16="http://schemas.microsoft.com/office/drawing/2014/main" id="{1A1D4CAD-2A53-46C7-A668-CB679158A7B4}"/>
              </a:ext>
            </a:extLst>
          </p:cNvPr>
          <p:cNvSpPr txBox="1"/>
          <p:nvPr/>
        </p:nvSpPr>
        <p:spPr>
          <a:xfrm>
            <a:off x="3679772" y="9846399"/>
            <a:ext cx="9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Instrumentation</a:t>
            </a: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F1B89A80-5716-4D41-AE89-F8EB26514795}"/>
              </a:ext>
            </a:extLst>
          </p:cNvPr>
          <p:cNvSpPr txBox="1"/>
          <p:nvPr/>
        </p:nvSpPr>
        <p:spPr>
          <a:xfrm>
            <a:off x="4433371" y="9892508"/>
            <a:ext cx="9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Leitmotif</a:t>
            </a:r>
          </a:p>
        </p:txBody>
      </p: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7A2B04A4-9CF6-4371-8D55-2004997438C7}"/>
              </a:ext>
            </a:extLst>
          </p:cNvPr>
          <p:cNvCxnSpPr>
            <a:cxnSpLocks/>
            <a:stCxn id="2050" idx="2"/>
          </p:cNvCxnSpPr>
          <p:nvPr/>
        </p:nvCxnSpPr>
        <p:spPr>
          <a:xfrm flipH="1">
            <a:off x="4919710" y="10849154"/>
            <a:ext cx="10050" cy="17971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4" name="Picture 2" descr="The Phantom of the Opera - Broadway | Tickets | Broadway | Broadway.com">
            <a:extLst>
              <a:ext uri="{FF2B5EF4-FFF2-40B4-BE49-F238E27FC236}">
                <a16:creationId xmlns:a16="http://schemas.microsoft.com/office/drawing/2014/main" id="{A1D2AC89-D4C3-47F2-B3C2-AB4AE2106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7">
            <a:extLst>
              <a:ext uri="{BEBA8EAE-BF5A-486C-A8C5-ECC9F3942E4B}">
                <a14:imgProps xmlns:a14="http://schemas.microsoft.com/office/drawing/2010/main">
                  <a14:imgLayer r:embed="rId8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22" y="10002097"/>
            <a:ext cx="482377" cy="7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9" name="Picture 558">
            <a:extLst>
              <a:ext uri="{FF2B5EF4-FFF2-40B4-BE49-F238E27FC236}">
                <a16:creationId xmlns:a16="http://schemas.microsoft.com/office/drawing/2014/main" id="{EB5C6145-95C3-441B-B296-B3D2138BAD48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BEBA8EAE-BF5A-486C-A8C5-ECC9F3942E4B}">
                <a14:imgProps xmlns:a14="http://schemas.microsoft.com/office/drawing/2010/main">
                  <a14:imgLayer r:embed="rId9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9133" y="10284550"/>
            <a:ext cx="407617" cy="560941"/>
          </a:xfrm>
          <a:prstGeom prst="rect">
            <a:avLst/>
          </a:prstGeom>
        </p:spPr>
      </p:pic>
      <p:sp>
        <p:nvSpPr>
          <p:cNvPr id="581" name="TextBox 580">
            <a:extLst>
              <a:ext uri="{FF2B5EF4-FFF2-40B4-BE49-F238E27FC236}">
                <a16:creationId xmlns:a16="http://schemas.microsoft.com/office/drawing/2014/main" id="{E3BE4BD8-340A-46A6-9A2A-6E7D53FA9A90}"/>
              </a:ext>
            </a:extLst>
          </p:cNvPr>
          <p:cNvSpPr txBox="1"/>
          <p:nvPr/>
        </p:nvSpPr>
        <p:spPr>
          <a:xfrm>
            <a:off x="3504364" y="11805089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Structure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2C7D3DD7-B2EC-4C04-B1A8-F041A5842BD2}"/>
              </a:ext>
            </a:extLst>
          </p:cNvPr>
          <p:cNvSpPr txBox="1"/>
          <p:nvPr/>
        </p:nvSpPr>
        <p:spPr>
          <a:xfrm>
            <a:off x="5485160" y="11406055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Melody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61829E2C-BA4F-44CA-BDAE-63EE1DEE8C08}"/>
              </a:ext>
            </a:extLst>
          </p:cNvPr>
          <p:cNvSpPr txBox="1"/>
          <p:nvPr/>
        </p:nvSpPr>
        <p:spPr>
          <a:xfrm>
            <a:off x="5418661" y="12031453"/>
            <a:ext cx="590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Tonality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51ABCC18-5659-4084-9054-9FF28B8DBA18}"/>
              </a:ext>
            </a:extLst>
          </p:cNvPr>
          <p:cNvSpPr txBox="1"/>
          <p:nvPr/>
        </p:nvSpPr>
        <p:spPr>
          <a:xfrm>
            <a:off x="4257074" y="12025342"/>
            <a:ext cx="590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Tempo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6B7F5AB8-9514-4961-B6D8-375F802E6491}"/>
              </a:ext>
            </a:extLst>
          </p:cNvPr>
          <p:cNvSpPr txBox="1"/>
          <p:nvPr/>
        </p:nvSpPr>
        <p:spPr>
          <a:xfrm>
            <a:off x="5512948" y="11619077"/>
            <a:ext cx="499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Timbre</a:t>
            </a:r>
          </a:p>
        </p:txBody>
      </p:sp>
      <p:pic>
        <p:nvPicPr>
          <p:cNvPr id="593" name="Picture 4" descr="West End shows on Sunday: 5 musicals with Sunday performances - Stage Chat">
            <a:extLst>
              <a:ext uri="{FF2B5EF4-FFF2-40B4-BE49-F238E27FC236}">
                <a16:creationId xmlns:a16="http://schemas.microsoft.com/office/drawing/2014/main" id="{444F651C-283B-4417-B5E0-DE929A65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65" y="11643008"/>
            <a:ext cx="902254" cy="50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789A9663-ADC4-4188-812E-BA6333686B4C}"/>
              </a:ext>
            </a:extLst>
          </p:cNvPr>
          <p:cNvCxnSpPr>
            <a:cxnSpLocks/>
          </p:cNvCxnSpPr>
          <p:nvPr/>
        </p:nvCxnSpPr>
        <p:spPr>
          <a:xfrm flipV="1">
            <a:off x="5673747" y="11256431"/>
            <a:ext cx="86371" cy="30572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2B937B0F-0E18-482A-B5AE-9CD8531AD382}"/>
              </a:ext>
            </a:extLst>
          </p:cNvPr>
          <p:cNvCxnSpPr>
            <a:cxnSpLocks/>
          </p:cNvCxnSpPr>
          <p:nvPr/>
        </p:nvCxnSpPr>
        <p:spPr>
          <a:xfrm flipH="1" flipV="1">
            <a:off x="5492660" y="11313629"/>
            <a:ext cx="111248" cy="60146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8" name="Picture 6" descr="The top West End musical theatre songs to dance to | London Theatre">
            <a:extLst>
              <a:ext uri="{FF2B5EF4-FFF2-40B4-BE49-F238E27FC236}">
                <a16:creationId xmlns:a16="http://schemas.microsoft.com/office/drawing/2014/main" id="{C86EAD08-675F-4C2C-85AD-73CA7BE8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BEBA8EAE-BF5A-486C-A8C5-ECC9F3942E4B}">
                <a14:imgProps xmlns:a14="http://schemas.microsoft.com/office/drawing/2010/main">
                  <a14:imgLayer r:embed="rId9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4579" y="11615458"/>
            <a:ext cx="698253" cy="3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0" name="Straight Connector 599">
            <a:extLst>
              <a:ext uri="{FF2B5EF4-FFF2-40B4-BE49-F238E27FC236}">
                <a16:creationId xmlns:a16="http://schemas.microsoft.com/office/drawing/2014/main" id="{5DF42378-158C-4EB5-8084-531F6D1B3E9B}"/>
              </a:ext>
            </a:extLst>
          </p:cNvPr>
          <p:cNvCxnSpPr>
            <a:cxnSpLocks/>
          </p:cNvCxnSpPr>
          <p:nvPr/>
        </p:nvCxnSpPr>
        <p:spPr>
          <a:xfrm flipH="1" flipV="1">
            <a:off x="4389146" y="11459126"/>
            <a:ext cx="39585" cy="7507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Connector 600">
            <a:extLst>
              <a:ext uri="{FF2B5EF4-FFF2-40B4-BE49-F238E27FC236}">
                <a16:creationId xmlns:a16="http://schemas.microsoft.com/office/drawing/2014/main" id="{3C62A53F-6634-4EBE-981B-68EFDBA83B3A}"/>
              </a:ext>
            </a:extLst>
          </p:cNvPr>
          <p:cNvCxnSpPr>
            <a:cxnSpLocks/>
          </p:cNvCxnSpPr>
          <p:nvPr/>
        </p:nvCxnSpPr>
        <p:spPr>
          <a:xfrm flipV="1">
            <a:off x="3619650" y="11409292"/>
            <a:ext cx="16467" cy="62602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CA819452-A767-4DB1-B9F7-C8009AE9742D}"/>
              </a:ext>
            </a:extLst>
          </p:cNvPr>
          <p:cNvCxnSpPr>
            <a:cxnSpLocks/>
            <a:stCxn id="598" idx="0"/>
          </p:cNvCxnSpPr>
          <p:nvPr/>
        </p:nvCxnSpPr>
        <p:spPr>
          <a:xfrm flipV="1">
            <a:off x="4013705" y="11371504"/>
            <a:ext cx="3249" cy="2439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3" name="Picture 8" descr="Ludwig van Beethoven - Wikipedia">
            <a:extLst>
              <a:ext uri="{FF2B5EF4-FFF2-40B4-BE49-F238E27FC236}">
                <a16:creationId xmlns:a16="http://schemas.microsoft.com/office/drawing/2014/main" id="{659C65D3-98C9-450F-B2FA-669FB1D21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5">
            <a:extLst>
              <a:ext uri="{BEBA8EAE-BF5A-486C-A8C5-ECC9F3942E4B}">
                <a14:imgProps xmlns:a14="http://schemas.microsoft.com/office/drawing/2010/main">
                  <a14:imgLayer r:embed="rId9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0968" y="14608745"/>
            <a:ext cx="391649" cy="4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4D4EC451-8661-431B-9DE1-D048A7605A40}"/>
              </a:ext>
            </a:extLst>
          </p:cNvPr>
          <p:cNvCxnSpPr>
            <a:cxnSpLocks/>
          </p:cNvCxnSpPr>
          <p:nvPr/>
        </p:nvCxnSpPr>
        <p:spPr>
          <a:xfrm flipH="1">
            <a:off x="6628120" y="14892869"/>
            <a:ext cx="169934" cy="5324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34BF6ED9-B9F5-4117-9D28-5448BD7F0682}"/>
              </a:ext>
            </a:extLst>
          </p:cNvPr>
          <p:cNvCxnSpPr>
            <a:cxnSpLocks/>
          </p:cNvCxnSpPr>
          <p:nvPr/>
        </p:nvCxnSpPr>
        <p:spPr>
          <a:xfrm flipH="1">
            <a:off x="6112228" y="15109302"/>
            <a:ext cx="275577" cy="3669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2" name="Picture 621" descr="Musical Elements Poster | Music vocabulary, Teaching music, Music education">
            <a:hlinkClick r:id="rId29" tgtFrame="&quot;_blank&quot;"/>
            <a:extLst>
              <a:ext uri="{FF2B5EF4-FFF2-40B4-BE49-F238E27FC236}">
                <a16:creationId xmlns:a16="http://schemas.microsoft.com/office/drawing/2014/main" id="{A23FD5CA-BC2C-47D0-BB8B-1D68A1B0093E}"/>
              </a:ext>
            </a:extLst>
          </p:cNvPr>
          <p:cNvPicPr/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12" y="15997091"/>
            <a:ext cx="597761" cy="80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62EE330D-F5A2-4094-82D0-758A75F05673}"/>
              </a:ext>
            </a:extLst>
          </p:cNvPr>
          <p:cNvCxnSpPr>
            <a:cxnSpLocks/>
          </p:cNvCxnSpPr>
          <p:nvPr/>
        </p:nvCxnSpPr>
        <p:spPr>
          <a:xfrm flipH="1">
            <a:off x="7479509" y="14849163"/>
            <a:ext cx="49623" cy="7304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GCSE set work: J.S. Bach - Badinerie ...">
            <a:extLst>
              <a:ext uri="{FF2B5EF4-FFF2-40B4-BE49-F238E27FC236}">
                <a16:creationId xmlns:a16="http://schemas.microsoft.com/office/drawing/2014/main" id="{E7AB1AAA-BBF4-4004-945F-B4FA7EC9B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32" y="9471900"/>
            <a:ext cx="954787" cy="53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9A125F-06E7-40E1-AD16-947B9A750E06}"/>
              </a:ext>
            </a:extLst>
          </p:cNvPr>
          <p:cNvPicPr>
            <a:picLocks noChangeAspect="1"/>
          </p:cNvPicPr>
          <p:nvPr/>
        </p:nvPicPr>
        <p:blipFill rotWithShape="1">
          <a:blip r:embed="rId98"/>
          <a:srcRect t="12864" b="9108"/>
          <a:stretch/>
        </p:blipFill>
        <p:spPr>
          <a:xfrm>
            <a:off x="578451" y="7554099"/>
            <a:ext cx="1006271" cy="78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D63B1B-DB88-41E7-BD6C-91BFE61A2B89}"/>
              </a:ext>
            </a:extLst>
          </p:cNvPr>
          <p:cNvPicPr>
            <a:picLocks noChangeAspect="1"/>
          </p:cNvPicPr>
          <p:nvPr/>
        </p:nvPicPr>
        <p:blipFill rotWithShape="1">
          <a:blip r:embed="rId99"/>
          <a:srcRect t="18464" b="22005"/>
          <a:stretch/>
        </p:blipFill>
        <p:spPr>
          <a:xfrm>
            <a:off x="2527511" y="7954964"/>
            <a:ext cx="1354593" cy="604023"/>
          </a:xfrm>
          <a:prstGeom prst="rect">
            <a:avLst/>
          </a:prstGeom>
        </p:spPr>
      </p:pic>
      <p:pic>
        <p:nvPicPr>
          <p:cNvPr id="2052" name="Picture 4" descr="PPT - Mozart PowerPoint Presentation ...">
            <a:extLst>
              <a:ext uri="{FF2B5EF4-FFF2-40B4-BE49-F238E27FC236}">
                <a16:creationId xmlns:a16="http://schemas.microsoft.com/office/drawing/2014/main" id="{76DDB50E-231D-4270-A274-750B0982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72" y="9671590"/>
            <a:ext cx="868554" cy="6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B9C0D2-92AB-4FB0-9CF9-AC6CFA38CD6B}"/>
              </a:ext>
            </a:extLst>
      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96394" y="11053188"/>
            <a:ext cx="591474" cy="338554"/>
          </a:xfrm>
          <a:prstGeom prst="rect">
            <a:avLst/>
          </a:prstGeom>
        </p:spPr>
      </p:pic>
      <p:pic>
        <p:nvPicPr>
          <p:cNvPr id="2054" name="Picture 6" descr="Toto's &quot;Africa&quot; Hit Number 1 Exactly 35 ...">
            <a:extLst>
              <a:ext uri="{FF2B5EF4-FFF2-40B4-BE49-F238E27FC236}">
                <a16:creationId xmlns:a16="http://schemas.microsoft.com/office/drawing/2014/main" id="{834F69F5-7DE2-414D-9AD8-568CEA61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77" y="8447739"/>
            <a:ext cx="279274" cy="27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p Music Genre: Understanding Pop ...">
            <a:extLst>
              <a:ext uri="{FF2B5EF4-FFF2-40B4-BE49-F238E27FC236}">
                <a16:creationId xmlns:a16="http://schemas.microsoft.com/office/drawing/2014/main" id="{ECB515FD-7817-45FE-8453-29A256AF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66" y="7885683"/>
            <a:ext cx="1137300" cy="7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827642-7E36-47D8-BCD0-D65D4A7EE523}"/>
              </a:ext>
            </a:extLst>
          </p:cNvPr>
          <p:cNvPicPr>
            <a:picLocks noChangeAspect="1"/>
          </p:cNvPicPr>
          <p:nvPr/>
        </p:nvPicPr>
        <p:blipFill>
          <a:blip r:embed="rId104">
            <a:grayscl/>
          </a:blip>
          <a:stretch>
            <a:fillRect/>
          </a:stretch>
        </p:blipFill>
        <p:spPr>
          <a:xfrm>
            <a:off x="7271948" y="9729820"/>
            <a:ext cx="736568" cy="4124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7FB5A1-AEB0-481F-910C-189AD099AFEF}"/>
              </a:ext>
            </a:extLst>
      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4966370" y="8113717"/>
            <a:ext cx="926430" cy="397909"/>
          </a:xfrm>
          <a:prstGeom prst="rect">
            <a:avLst/>
          </a:prstGeom>
        </p:spPr>
      </p:pic>
      <p:pic>
        <p:nvPicPr>
          <p:cNvPr id="510" name="Picture 4" descr="West End shows on Sunday: 5 musicals with Sunday performances - Stage Chat">
            <a:extLst>
              <a:ext uri="{FF2B5EF4-FFF2-40B4-BE49-F238E27FC236}">
                <a16:creationId xmlns:a16="http://schemas.microsoft.com/office/drawing/2014/main" id="{84074DC0-5D4C-48A6-AE46-592C8BB3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BEBA8EAE-BF5A-486C-A8C5-ECC9F3942E4B}">
                <a14:imgProps xmlns:a14="http://schemas.microsoft.com/office/drawing/2010/main">
                  <a14:imgLayer r:embed="rId9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58" y="8972427"/>
            <a:ext cx="636372" cy="3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9D77295-E8DA-4570-AE4D-3FE6FCB758AD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6048610" y="8056319"/>
            <a:ext cx="1057595" cy="2484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158853-36E0-45A4-8659-5A1D656B6F9E}"/>
              </a:ext>
            </a:extLst>
      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5748288" y="7370856"/>
            <a:ext cx="853514" cy="554784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E57D8F86-80EC-4BBF-9E34-B18297F9D83C}"/>
              </a:ext>
            </a:extLst>
          </p:cNvPr>
          <p:cNvPicPr/>
          <p:nvPr/>
        </p:nvPicPr>
        <p:blipFill rotWithShape="1">
          <a:blip r:embed="rId108">
            <a:extLst>
              <a:ext uri="{BEBA8EAE-BF5A-486C-A8C5-ECC9F3942E4B}">
                <a14:imgProps xmlns:a14="http://schemas.microsoft.com/office/drawing/2010/main">
                  <a14:imgLayer r:embed="rId10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3443" t="40537" r="13251" b="231"/>
          <a:stretch/>
        </p:blipFill>
        <p:spPr bwMode="auto">
          <a:xfrm>
            <a:off x="1735099" y="7817802"/>
            <a:ext cx="833513" cy="45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4A6E2C-49AA-458C-AC51-9691AAE9CA6C}"/>
              </a:ext>
            </a:extLst>
      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8591601" y="5443666"/>
            <a:ext cx="857271" cy="931356"/>
          </a:xfrm>
          <a:prstGeom prst="rect">
            <a:avLst/>
          </a:prstGeom>
        </p:spPr>
      </p:pic>
      <p:sp>
        <p:nvSpPr>
          <p:cNvPr id="518" name="TextBox 517">
            <a:extLst>
              <a:ext uri="{FF2B5EF4-FFF2-40B4-BE49-F238E27FC236}">
                <a16:creationId xmlns:a16="http://schemas.microsoft.com/office/drawing/2014/main" id="{7499B9F4-7E85-4FA9-882A-F8A6C09F2223}"/>
              </a:ext>
            </a:extLst>
          </p:cNvPr>
          <p:cNvSpPr txBox="1"/>
          <p:nvPr/>
        </p:nvSpPr>
        <p:spPr>
          <a:xfrm>
            <a:off x="9071873" y="8418794"/>
            <a:ext cx="58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  <a:p>
            <a:r>
              <a:rPr lang="en-GB" sz="800" dirty="0"/>
              <a:t>Leitmotif</a:t>
            </a:r>
          </a:p>
        </p:txBody>
      </p:sp>
      <p:cxnSp>
        <p:nvCxnSpPr>
          <p:cNvPr id="605" name="Straight Connector 604">
            <a:extLst>
              <a:ext uri="{FF2B5EF4-FFF2-40B4-BE49-F238E27FC236}">
                <a16:creationId xmlns:a16="http://schemas.microsoft.com/office/drawing/2014/main" id="{5493F2C3-C869-4604-BA01-892EC3C9021C}"/>
              </a:ext>
            </a:extLst>
          </p:cNvPr>
          <p:cNvCxnSpPr>
            <a:cxnSpLocks/>
          </p:cNvCxnSpPr>
          <p:nvPr/>
        </p:nvCxnSpPr>
        <p:spPr>
          <a:xfrm flipH="1" flipV="1">
            <a:off x="8856017" y="8370783"/>
            <a:ext cx="431712" cy="15968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9130E468-AD94-4F5E-A9BD-4A11F02708E0}"/>
              </a:ext>
            </a:extLst>
      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7556880" y="5624329"/>
            <a:ext cx="1011394" cy="703088"/>
          </a:xfrm>
          <a:prstGeom prst="rect">
            <a:avLst/>
          </a:prstGeom>
        </p:spPr>
      </p:pic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C1FC673D-B40E-4F58-B93D-C5F395A7F347}"/>
              </a:ext>
            </a:extLst>
          </p:cNvPr>
          <p:cNvCxnSpPr>
            <a:cxnSpLocks/>
          </p:cNvCxnSpPr>
          <p:nvPr/>
        </p:nvCxnSpPr>
        <p:spPr>
          <a:xfrm>
            <a:off x="7879234" y="6364103"/>
            <a:ext cx="14279" cy="4447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0CEEE85-D0AE-4AC8-BD48-69FFCEB3E0F0}"/>
              </a:ext>
            </a:extLst>
          </p:cNvPr>
          <p:cNvSpPr txBox="1"/>
          <p:nvPr/>
        </p:nvSpPr>
        <p:spPr>
          <a:xfrm>
            <a:off x="5220073" y="6135936"/>
            <a:ext cx="74251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b="0" i="0" u="none" strike="noStrike" baseline="0" dirty="0">
                <a:latin typeface="+mn-lt"/>
              </a:rPr>
              <a:t>Baroque era </a:t>
            </a:r>
          </a:p>
          <a:p>
            <a:pPr algn="ctr"/>
            <a:r>
              <a:rPr lang="en-GB" sz="800" b="0" i="0" u="none" strike="noStrike" baseline="0" dirty="0">
                <a:latin typeface="+mn-lt"/>
              </a:rPr>
              <a:t>(1600-1750</a:t>
            </a:r>
            <a:r>
              <a:rPr lang="en-GB" sz="1100" b="0" i="0" u="none" strike="noStrike" baseline="0" dirty="0">
                <a:latin typeface="Roboto Medium" panose="02000000000000000000" pitchFamily="2" charset="0"/>
              </a:rPr>
              <a:t>) </a:t>
            </a:r>
            <a:endParaRPr lang="en-GB" sz="11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3760BF-2CAE-4546-A249-006BFCF5CB9D}"/>
              </a:ext>
            </a:extLst>
          </p:cNvPr>
          <p:cNvSpPr txBox="1"/>
          <p:nvPr/>
        </p:nvSpPr>
        <p:spPr>
          <a:xfrm>
            <a:off x="4550426" y="6157567"/>
            <a:ext cx="715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0" i="0" u="none" strike="noStrike" baseline="0" dirty="0">
                <a:latin typeface="+mn-lt"/>
              </a:rPr>
              <a:t>Classical era </a:t>
            </a:r>
          </a:p>
          <a:p>
            <a:r>
              <a:rPr lang="en-GB" sz="800" b="0" i="0" u="none" strike="noStrike" baseline="0" dirty="0">
                <a:latin typeface="+mn-lt"/>
              </a:rPr>
              <a:t>(1750-1810) </a:t>
            </a:r>
            <a:endParaRPr lang="en-GB" sz="800" dirty="0">
              <a:latin typeface="+mn-lt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:a16="http://schemas.microsoft.com/office/drawing/2014/main" id="{583877CD-5C3F-4768-8629-4AEF16A29EB9}"/>
              </a:ext>
            </a:extLst>
          </p:cNvPr>
          <p:cNvSpPr txBox="1"/>
          <p:nvPr/>
        </p:nvSpPr>
        <p:spPr>
          <a:xfrm>
            <a:off x="4798777" y="5812053"/>
            <a:ext cx="838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Romantic era</a:t>
            </a:r>
          </a:p>
          <a:p>
            <a:r>
              <a:rPr lang="en-GB" sz="800" dirty="0"/>
              <a:t>(1810-1910)</a:t>
            </a:r>
          </a:p>
        </p:txBody>
      </p:sp>
      <p:sp>
        <p:nvSpPr>
          <p:cNvPr id="628" name="TextBox 627">
            <a:extLst>
              <a:ext uri="{FF2B5EF4-FFF2-40B4-BE49-F238E27FC236}">
                <a16:creationId xmlns:a16="http://schemas.microsoft.com/office/drawing/2014/main" id="{606CF014-BE5A-4474-84AE-5D468443F036}"/>
              </a:ext>
            </a:extLst>
          </p:cNvPr>
          <p:cNvSpPr txBox="1"/>
          <p:nvPr/>
        </p:nvSpPr>
        <p:spPr>
          <a:xfrm>
            <a:off x="139824" y="10689515"/>
            <a:ext cx="603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Form &amp; structure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66E7E66E-08BA-4E30-AA9F-ACE790E07220}"/>
              </a:ext>
            </a:extLst>
          </p:cNvPr>
          <p:cNvSpPr txBox="1"/>
          <p:nvPr/>
        </p:nvSpPr>
        <p:spPr>
          <a:xfrm>
            <a:off x="101735" y="9173840"/>
            <a:ext cx="603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latin typeface="+mn-lt"/>
              </a:rPr>
              <a:t>Scales and chords </a:t>
            </a:r>
            <a:endParaRPr lang="en-GB" sz="800" dirty="0">
              <a:latin typeface="+mn-lt"/>
            </a:endParaRP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id="{8CD5D84C-2641-4FED-ABA3-C5A8902602E6}"/>
              </a:ext>
            </a:extLst>
          </p:cNvPr>
          <p:cNvSpPr txBox="1"/>
          <p:nvPr/>
        </p:nvSpPr>
        <p:spPr>
          <a:xfrm>
            <a:off x="177144" y="8571257"/>
            <a:ext cx="749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latin typeface="+mn-lt"/>
              </a:rPr>
              <a:t>Eras Baroque, Classical and Romantic</a:t>
            </a:r>
            <a:endParaRPr lang="en-GB" sz="800" dirty="0">
              <a:latin typeface="+mn-lt"/>
            </a:endParaRPr>
          </a:p>
        </p:txBody>
      </p: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B2F9B4B6-1565-4582-92A3-573A1CF8CEBC}"/>
              </a:ext>
            </a:extLst>
          </p:cNvPr>
          <p:cNvCxnSpPr>
            <a:cxnSpLocks/>
          </p:cNvCxnSpPr>
          <p:nvPr/>
        </p:nvCxnSpPr>
        <p:spPr>
          <a:xfrm>
            <a:off x="711882" y="9019455"/>
            <a:ext cx="46237" cy="4735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0833EEA2-9D9F-40C4-A6F3-682A6D82E900}"/>
              </a:ext>
            </a:extLst>
          </p:cNvPr>
          <p:cNvCxnSpPr>
            <a:cxnSpLocks/>
          </p:cNvCxnSpPr>
          <p:nvPr/>
        </p:nvCxnSpPr>
        <p:spPr>
          <a:xfrm>
            <a:off x="503990" y="9398826"/>
            <a:ext cx="142815" cy="2359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E577B08D-3FD6-46BA-8BFC-A938AA1794B0}"/>
              </a:ext>
            </a:extLst>
          </p:cNvPr>
          <p:cNvCxnSpPr>
            <a:cxnSpLocks/>
            <a:stCxn id="628" idx="0"/>
          </p:cNvCxnSpPr>
          <p:nvPr/>
        </p:nvCxnSpPr>
        <p:spPr>
          <a:xfrm flipV="1">
            <a:off x="441464" y="10105959"/>
            <a:ext cx="205027" cy="5835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0" name="TextBox 639">
            <a:extLst>
              <a:ext uri="{FF2B5EF4-FFF2-40B4-BE49-F238E27FC236}">
                <a16:creationId xmlns:a16="http://schemas.microsoft.com/office/drawing/2014/main" id="{A654BD9C-7D40-4CE2-8F98-6C6F6037AE49}"/>
              </a:ext>
            </a:extLst>
          </p:cNvPr>
          <p:cNvSpPr txBox="1"/>
          <p:nvPr/>
        </p:nvSpPr>
        <p:spPr>
          <a:xfrm>
            <a:off x="5865144" y="9910031"/>
            <a:ext cx="93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Jazz and Blues</a:t>
            </a:r>
          </a:p>
        </p:txBody>
      </p:sp>
      <p:sp>
        <p:nvSpPr>
          <p:cNvPr id="642" name="TextBox 641">
            <a:extLst>
              <a:ext uri="{FF2B5EF4-FFF2-40B4-BE49-F238E27FC236}">
                <a16:creationId xmlns:a16="http://schemas.microsoft.com/office/drawing/2014/main" id="{2765A220-8815-4331-B721-CDB4822C4347}"/>
              </a:ext>
            </a:extLst>
          </p:cNvPr>
          <p:cNvSpPr txBox="1"/>
          <p:nvPr/>
        </p:nvSpPr>
        <p:spPr>
          <a:xfrm>
            <a:off x="6293674" y="10051318"/>
            <a:ext cx="93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Chamber Music</a:t>
            </a:r>
          </a:p>
        </p:txBody>
      </p:sp>
      <p:sp>
        <p:nvSpPr>
          <p:cNvPr id="643" name="TextBox 642">
            <a:extLst>
              <a:ext uri="{FF2B5EF4-FFF2-40B4-BE49-F238E27FC236}">
                <a16:creationId xmlns:a16="http://schemas.microsoft.com/office/drawing/2014/main" id="{89202A3C-549A-4C69-ACD1-2F685D1B10D3}"/>
              </a:ext>
            </a:extLst>
          </p:cNvPr>
          <p:cNvSpPr txBox="1"/>
          <p:nvPr/>
        </p:nvSpPr>
        <p:spPr>
          <a:xfrm>
            <a:off x="6548553" y="9871068"/>
            <a:ext cx="93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Musical Theatre</a:t>
            </a:r>
          </a:p>
        </p:txBody>
      </p:sp>
      <p:sp>
        <p:nvSpPr>
          <p:cNvPr id="645" name="TextBox 644">
            <a:extLst>
              <a:ext uri="{FF2B5EF4-FFF2-40B4-BE49-F238E27FC236}">
                <a16:creationId xmlns:a16="http://schemas.microsoft.com/office/drawing/2014/main" id="{EFE2AD00-A5F9-45AE-8212-A837F754A7B6}"/>
              </a:ext>
            </a:extLst>
          </p:cNvPr>
          <p:cNvSpPr txBox="1"/>
          <p:nvPr/>
        </p:nvSpPr>
        <p:spPr>
          <a:xfrm>
            <a:off x="6510518" y="9670233"/>
            <a:ext cx="9364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12 Bar Blues</a:t>
            </a:r>
          </a:p>
        </p:txBody>
      </p: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1034832B-3418-4467-A273-FF6C2320FE74}"/>
              </a:ext>
            </a:extLst>
          </p:cNvPr>
          <p:cNvCxnSpPr>
            <a:cxnSpLocks/>
          </p:cNvCxnSpPr>
          <p:nvPr/>
        </p:nvCxnSpPr>
        <p:spPr>
          <a:xfrm flipH="1" flipV="1">
            <a:off x="6591218" y="9484674"/>
            <a:ext cx="6614" cy="61058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8AEA1CFB-728A-442F-B038-880D89DE1DA0}"/>
              </a:ext>
            </a:extLst>
          </p:cNvPr>
          <p:cNvCxnSpPr>
            <a:cxnSpLocks/>
          </p:cNvCxnSpPr>
          <p:nvPr/>
        </p:nvCxnSpPr>
        <p:spPr>
          <a:xfrm flipH="1" flipV="1">
            <a:off x="7173129" y="9476267"/>
            <a:ext cx="42639" cy="44018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0C198A06-0E4E-40B2-9CF6-4A074D892E1F}"/>
              </a:ext>
            </a:extLst>
          </p:cNvPr>
          <p:cNvCxnSpPr>
            <a:cxnSpLocks/>
          </p:cNvCxnSpPr>
          <p:nvPr/>
        </p:nvCxnSpPr>
        <p:spPr>
          <a:xfrm flipH="1" flipV="1">
            <a:off x="6507760" y="9418322"/>
            <a:ext cx="26714" cy="504759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2" name="TextBox 651">
            <a:extLst>
              <a:ext uri="{FF2B5EF4-FFF2-40B4-BE49-F238E27FC236}">
                <a16:creationId xmlns:a16="http://schemas.microsoft.com/office/drawing/2014/main" id="{B140D9C0-ACF9-4B60-883F-8C110B0F944A}"/>
              </a:ext>
            </a:extLst>
          </p:cNvPr>
          <p:cNvSpPr txBox="1"/>
          <p:nvPr/>
        </p:nvSpPr>
        <p:spPr>
          <a:xfrm>
            <a:off x="4140346" y="9680936"/>
            <a:ext cx="1090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Musical features of Pop Music</a:t>
            </a:r>
          </a:p>
        </p:txBody>
      </p: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5165BD02-AA3C-4570-AFC1-50E6063A3DF1}"/>
              </a:ext>
            </a:extLst>
          </p:cNvPr>
          <p:cNvCxnSpPr>
            <a:cxnSpLocks/>
          </p:cNvCxnSpPr>
          <p:nvPr/>
        </p:nvCxnSpPr>
        <p:spPr>
          <a:xfrm flipH="1" flipV="1">
            <a:off x="4346239" y="9465416"/>
            <a:ext cx="23005" cy="24973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" name="TextBox 664">
            <a:extLst>
              <a:ext uri="{FF2B5EF4-FFF2-40B4-BE49-F238E27FC236}">
                <a16:creationId xmlns:a16="http://schemas.microsoft.com/office/drawing/2014/main" id="{F7511C3C-BDA7-4184-8FCC-76B9D7201A1D}"/>
              </a:ext>
            </a:extLst>
          </p:cNvPr>
          <p:cNvSpPr txBox="1"/>
          <p:nvPr/>
        </p:nvSpPr>
        <p:spPr>
          <a:xfrm>
            <a:off x="5408509" y="5583041"/>
            <a:ext cx="8387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latin typeface="+mn-lt"/>
              </a:rPr>
              <a:t>Cadences </a:t>
            </a:r>
          </a:p>
          <a:p>
            <a:r>
              <a:rPr lang="en-GB" sz="800" b="0" i="1" u="none" strike="noStrike" baseline="0" dirty="0">
                <a:latin typeface="+mn-lt"/>
              </a:rPr>
              <a:t>The two chords at the end of a phrase </a:t>
            </a:r>
            <a:endParaRPr lang="en-GB" sz="800" dirty="0">
              <a:latin typeface="+mn-lt"/>
            </a:endParaRPr>
          </a:p>
        </p:txBody>
      </p:sp>
      <p:sp>
        <p:nvSpPr>
          <p:cNvPr id="666" name="TextBox 665">
            <a:extLst>
              <a:ext uri="{FF2B5EF4-FFF2-40B4-BE49-F238E27FC236}">
                <a16:creationId xmlns:a16="http://schemas.microsoft.com/office/drawing/2014/main" id="{D2D29A63-A270-4CC9-B581-E99F127EDE84}"/>
              </a:ext>
            </a:extLst>
          </p:cNvPr>
          <p:cNvSpPr txBox="1"/>
          <p:nvPr/>
        </p:nvSpPr>
        <p:spPr>
          <a:xfrm>
            <a:off x="6111507" y="5875597"/>
            <a:ext cx="693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0" u="none" strike="noStrike" baseline="0" dirty="0">
                <a:latin typeface="+mn-lt"/>
              </a:rPr>
              <a:t>The structure of a pop/rock songs.</a:t>
            </a:r>
            <a:endParaRPr lang="en-GB" sz="800" dirty="0">
              <a:latin typeface="+mn-lt"/>
            </a:endParaRPr>
          </a:p>
        </p:txBody>
      </p: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3DEC703B-96D7-4EDB-9EBF-B20C8B7633B5}"/>
              </a:ext>
            </a:extLst>
          </p:cNvPr>
          <p:cNvCxnSpPr>
            <a:cxnSpLocks/>
          </p:cNvCxnSpPr>
          <p:nvPr/>
        </p:nvCxnSpPr>
        <p:spPr>
          <a:xfrm flipH="1">
            <a:off x="6362792" y="6002070"/>
            <a:ext cx="554695" cy="7492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33C76FA1-B710-4FA5-B75C-36D9C017BFEC}"/>
              </a:ext>
            </a:extLst>
          </p:cNvPr>
          <p:cNvCxnSpPr>
            <a:cxnSpLocks/>
          </p:cNvCxnSpPr>
          <p:nvPr/>
        </p:nvCxnSpPr>
        <p:spPr>
          <a:xfrm flipH="1">
            <a:off x="5230112" y="6141735"/>
            <a:ext cx="18515" cy="53360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1" name="Picture 670">
            <a:extLst>
              <a:ext uri="{FF2B5EF4-FFF2-40B4-BE49-F238E27FC236}">
                <a16:creationId xmlns:a16="http://schemas.microsoft.com/office/drawing/2014/main" id="{283FEDB3-99F1-4A1F-A53A-0FC7A251A570}"/>
              </a:ext>
            </a:extLst>
          </p:cNvPr>
          <p:cNvPicPr>
            <a:picLocks noChangeAspect="1"/>
          </p:cNvPicPr>
          <p:nvPr/>
        </p:nvPicPr>
        <p:blipFill rotWithShape="1">
          <a:blip r:embed="rId112">
            <a:grayscl/>
          </a:blip>
          <a:srcRect l="28541" t="21201" r="29330" b="62498"/>
          <a:stretch/>
        </p:blipFill>
        <p:spPr>
          <a:xfrm>
            <a:off x="1796363" y="5862338"/>
            <a:ext cx="2734040" cy="594775"/>
          </a:xfrm>
          <a:prstGeom prst="rect">
            <a:avLst/>
          </a:prstGeom>
        </p:spPr>
      </p:pic>
      <p:sp>
        <p:nvSpPr>
          <p:cNvPr id="673" name="TextBox 672">
            <a:extLst>
              <a:ext uri="{FF2B5EF4-FFF2-40B4-BE49-F238E27FC236}">
                <a16:creationId xmlns:a16="http://schemas.microsoft.com/office/drawing/2014/main" id="{880D9B9E-C26C-4A28-8BA5-DF2CA95A327E}"/>
              </a:ext>
            </a:extLst>
          </p:cNvPr>
          <p:cNvSpPr txBox="1"/>
          <p:nvPr/>
        </p:nvSpPr>
        <p:spPr>
          <a:xfrm>
            <a:off x="1209659" y="5439449"/>
            <a:ext cx="8387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Theme</a:t>
            </a:r>
          </a:p>
        </p:txBody>
      </p:sp>
      <p:sp>
        <p:nvSpPr>
          <p:cNvPr id="674" name="TextBox 673">
            <a:extLst>
              <a:ext uri="{FF2B5EF4-FFF2-40B4-BE49-F238E27FC236}">
                <a16:creationId xmlns:a16="http://schemas.microsoft.com/office/drawing/2014/main" id="{EA88331B-4249-4E9D-90E7-088C0DCA38E6}"/>
              </a:ext>
            </a:extLst>
          </p:cNvPr>
          <p:cNvSpPr txBox="1"/>
          <p:nvPr/>
        </p:nvSpPr>
        <p:spPr>
          <a:xfrm>
            <a:off x="1186631" y="6031106"/>
            <a:ext cx="8387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Motif</a:t>
            </a:r>
          </a:p>
        </p:txBody>
      </p:sp>
      <p:sp>
        <p:nvSpPr>
          <p:cNvPr id="675" name="TextBox 674">
            <a:extLst>
              <a:ext uri="{FF2B5EF4-FFF2-40B4-BE49-F238E27FC236}">
                <a16:creationId xmlns:a16="http://schemas.microsoft.com/office/drawing/2014/main" id="{62B6F7BC-6F7A-4E7E-8801-5DE8CE3B0D20}"/>
              </a:ext>
            </a:extLst>
          </p:cNvPr>
          <p:cNvSpPr txBox="1"/>
          <p:nvPr/>
        </p:nvSpPr>
        <p:spPr>
          <a:xfrm>
            <a:off x="1162835" y="5753887"/>
            <a:ext cx="8387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Underscoring</a:t>
            </a:r>
          </a:p>
        </p:txBody>
      </p: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37C909D4-C231-4B3A-A5AC-884DBD436A60}"/>
              </a:ext>
            </a:extLst>
          </p:cNvPr>
          <p:cNvCxnSpPr>
            <a:cxnSpLocks/>
            <a:stCxn id="675" idx="1"/>
          </p:cNvCxnSpPr>
          <p:nvPr/>
        </p:nvCxnSpPr>
        <p:spPr>
          <a:xfrm flipH="1">
            <a:off x="1035447" y="5861609"/>
            <a:ext cx="127388" cy="94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TextBox 676">
            <a:extLst>
              <a:ext uri="{FF2B5EF4-FFF2-40B4-BE49-F238E27FC236}">
                <a16:creationId xmlns:a16="http://schemas.microsoft.com/office/drawing/2014/main" id="{192B6A30-236A-4397-83E7-C347F18F443B}"/>
              </a:ext>
            </a:extLst>
          </p:cNvPr>
          <p:cNvSpPr txBox="1"/>
          <p:nvPr/>
        </p:nvSpPr>
        <p:spPr>
          <a:xfrm>
            <a:off x="1362059" y="5591849"/>
            <a:ext cx="83871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+mn-lt"/>
              </a:rPr>
              <a:t>Minimalism</a:t>
            </a:r>
          </a:p>
        </p:txBody>
      </p: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712FA245-5ACC-4AE6-B95E-03D1B03CA81B}"/>
              </a:ext>
            </a:extLst>
          </p:cNvPr>
          <p:cNvCxnSpPr>
            <a:cxnSpLocks/>
            <a:stCxn id="677" idx="1"/>
          </p:cNvCxnSpPr>
          <p:nvPr/>
        </p:nvCxnSpPr>
        <p:spPr>
          <a:xfrm flipH="1">
            <a:off x="960011" y="5699571"/>
            <a:ext cx="402048" cy="886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9" name="TextBox 678">
            <a:extLst>
              <a:ext uri="{FF2B5EF4-FFF2-40B4-BE49-F238E27FC236}">
                <a16:creationId xmlns:a16="http://schemas.microsoft.com/office/drawing/2014/main" id="{1F924102-1874-4EBA-A85A-2324E02BEC74}"/>
              </a:ext>
            </a:extLst>
          </p:cNvPr>
          <p:cNvSpPr txBox="1"/>
          <p:nvPr/>
        </p:nvSpPr>
        <p:spPr>
          <a:xfrm>
            <a:off x="1728304" y="5145729"/>
            <a:ext cx="13128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1285F0FC-AD7C-416E-89CB-696E34B36D94}"/>
              </a:ext>
            </a:extLst>
          </p:cNvPr>
          <p:cNvSpPr txBox="1"/>
          <p:nvPr/>
        </p:nvSpPr>
        <p:spPr>
          <a:xfrm>
            <a:off x="1896309" y="4935432"/>
            <a:ext cx="2337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0" u="none" strike="noStrike" baseline="0" dirty="0">
                <a:latin typeface="+mn-lt"/>
              </a:rPr>
              <a:t>Some film </a:t>
            </a:r>
            <a:r>
              <a:rPr lang="en-GB" sz="800" b="1" i="0" u="none" strike="noStrike" baseline="0" dirty="0">
                <a:latin typeface="+mn-lt"/>
              </a:rPr>
              <a:t>SOUNDTRACKS </a:t>
            </a:r>
            <a:r>
              <a:rPr lang="en-GB" sz="800" b="0" i="0" u="none" strike="noStrike" baseline="0" dirty="0">
                <a:latin typeface="+mn-lt"/>
              </a:rPr>
              <a:t>include specially composed </a:t>
            </a:r>
            <a:r>
              <a:rPr lang="en-GB" sz="800" b="1" i="0" u="none" strike="noStrike" baseline="0" dirty="0">
                <a:latin typeface="+mn-lt"/>
              </a:rPr>
              <a:t>SCORES</a:t>
            </a:r>
            <a:r>
              <a:rPr lang="en-GB" sz="800" b="0" i="0" u="none" strike="noStrike" baseline="0" dirty="0">
                <a:latin typeface="+mn-lt"/>
              </a:rPr>
              <a:t>, either for orchestra (e.g. composers like John Williams, Ennio Morricone) or songs written especially for the film (e.g. Disney films). Other films use pre-existing music e.g. popular songs from the era/place in which the film is set</a:t>
            </a:r>
            <a:r>
              <a:rPr lang="en-GB" sz="800" b="0" i="0" u="none" strike="noStrike" baseline="0" dirty="0">
                <a:latin typeface="Roboto Medium" panose="02000000000000000000" pitchFamily="2" charset="0"/>
              </a:rPr>
              <a:t>. </a:t>
            </a:r>
            <a:endParaRPr lang="en-GB" sz="800" dirty="0"/>
          </a:p>
        </p:txBody>
      </p:sp>
      <p:sp>
        <p:nvSpPr>
          <p:cNvPr id="682" name="TextBox 681">
            <a:extLst>
              <a:ext uri="{FF2B5EF4-FFF2-40B4-BE49-F238E27FC236}">
                <a16:creationId xmlns:a16="http://schemas.microsoft.com/office/drawing/2014/main" id="{6EA78BF2-C975-4355-ACF0-9C35258737F5}"/>
              </a:ext>
            </a:extLst>
          </p:cNvPr>
          <p:cNvSpPr txBox="1"/>
          <p:nvPr/>
        </p:nvSpPr>
        <p:spPr>
          <a:xfrm>
            <a:off x="1569861" y="3896491"/>
            <a:ext cx="87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Musical forms and devices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97930059-9047-4F6B-BE69-0D62B5BC4934}"/>
              </a:ext>
            </a:extLst>
          </p:cNvPr>
          <p:cNvSpPr txBox="1"/>
          <p:nvPr/>
        </p:nvSpPr>
        <p:spPr>
          <a:xfrm>
            <a:off x="1741504" y="3429018"/>
            <a:ext cx="87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Music for Ensemble</a:t>
            </a:r>
          </a:p>
        </p:txBody>
      </p:sp>
      <p:sp>
        <p:nvSpPr>
          <p:cNvPr id="684" name="TextBox 683">
            <a:extLst>
              <a:ext uri="{FF2B5EF4-FFF2-40B4-BE49-F238E27FC236}">
                <a16:creationId xmlns:a16="http://schemas.microsoft.com/office/drawing/2014/main" id="{3F5FC5BE-E5C2-4D5D-846B-ADB29805E481}"/>
              </a:ext>
            </a:extLst>
          </p:cNvPr>
          <p:cNvSpPr txBox="1"/>
          <p:nvPr/>
        </p:nvSpPr>
        <p:spPr>
          <a:xfrm>
            <a:off x="2702439" y="3486232"/>
            <a:ext cx="878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Film Music</a:t>
            </a: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B9C950B2-9C06-4237-ABA4-8372E4A6C9EC}"/>
              </a:ext>
            </a:extLst>
          </p:cNvPr>
          <p:cNvSpPr txBox="1"/>
          <p:nvPr/>
        </p:nvSpPr>
        <p:spPr>
          <a:xfrm>
            <a:off x="3504218" y="3706408"/>
            <a:ext cx="8788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Popular Music</a:t>
            </a:r>
          </a:p>
        </p:txBody>
      </p:sp>
      <p:pic>
        <p:nvPicPr>
          <p:cNvPr id="686" name="Picture 685">
            <a:extLst>
              <a:ext uri="{FF2B5EF4-FFF2-40B4-BE49-F238E27FC236}">
                <a16:creationId xmlns:a16="http://schemas.microsoft.com/office/drawing/2014/main" id="{04EDBA5B-47E9-4057-A4B1-356EC0862FDA}"/>
              </a:ext>
            </a:extLst>
          </p:cNvPr>
          <p:cNvPicPr>
            <a:picLocks noChangeAspect="1"/>
          </p:cNvPicPr>
          <p:nvPr/>
        </p:nvPicPr>
        <p:blipFill rotWithShape="1">
          <a:blip r:embed="rId98"/>
          <a:srcRect t="12864" b="9108"/>
          <a:stretch/>
        </p:blipFill>
        <p:spPr>
          <a:xfrm>
            <a:off x="191640" y="3104611"/>
            <a:ext cx="1153822" cy="904319"/>
          </a:xfrm>
          <a:prstGeom prst="rect">
            <a:avLst/>
          </a:prstGeom>
        </p:spPr>
      </p:pic>
      <p:sp>
        <p:nvSpPr>
          <p:cNvPr id="687" name="TextBox 686">
            <a:extLst>
              <a:ext uri="{FF2B5EF4-FFF2-40B4-BE49-F238E27FC236}">
                <a16:creationId xmlns:a16="http://schemas.microsoft.com/office/drawing/2014/main" id="{A215BB7C-F620-4880-A4F3-21E6CAA849B3}"/>
              </a:ext>
            </a:extLst>
          </p:cNvPr>
          <p:cNvSpPr txBox="1"/>
          <p:nvPr/>
        </p:nvSpPr>
        <p:spPr>
          <a:xfrm>
            <a:off x="4974235" y="5111721"/>
            <a:ext cx="87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Elements of music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0E438BF8-3E11-48F8-AD9B-9250B68DFC0F}"/>
              </a:ext>
            </a:extLst>
          </p:cNvPr>
          <p:cNvSpPr txBox="1"/>
          <p:nvPr/>
        </p:nvSpPr>
        <p:spPr>
          <a:xfrm>
            <a:off x="6660186" y="5030672"/>
            <a:ext cx="87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Key Musical Vocabulary</a:t>
            </a:r>
          </a:p>
        </p:txBody>
      </p:sp>
      <p:sp>
        <p:nvSpPr>
          <p:cNvPr id="689" name="TextBox 688">
            <a:extLst>
              <a:ext uri="{FF2B5EF4-FFF2-40B4-BE49-F238E27FC236}">
                <a16:creationId xmlns:a16="http://schemas.microsoft.com/office/drawing/2014/main" id="{B75E7268-D368-4037-8C96-EDB32D69A73F}"/>
              </a:ext>
            </a:extLst>
          </p:cNvPr>
          <p:cNvSpPr txBox="1"/>
          <p:nvPr/>
        </p:nvSpPr>
        <p:spPr>
          <a:xfrm>
            <a:off x="5701260" y="5200576"/>
            <a:ext cx="878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Musical Notation</a:t>
            </a:r>
          </a:p>
        </p:txBody>
      </p: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47FF9DC0-BE2C-498B-8682-FF5F49FF6B43}"/>
              </a:ext>
            </a:extLst>
          </p:cNvPr>
          <p:cNvCxnSpPr>
            <a:cxnSpLocks/>
          </p:cNvCxnSpPr>
          <p:nvPr/>
        </p:nvCxnSpPr>
        <p:spPr>
          <a:xfrm flipH="1" flipV="1">
            <a:off x="5422000" y="4647049"/>
            <a:ext cx="22744" cy="4389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8" name="Picture 527">
            <a:extLst>
              <a:ext uri="{FF2B5EF4-FFF2-40B4-BE49-F238E27FC236}">
                <a16:creationId xmlns:a16="http://schemas.microsoft.com/office/drawing/2014/main" id="{DA508AA9-D9BF-4AF3-B79F-48070BB132B7}"/>
              </a:ext>
            </a:extLst>
      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7728170" y="197551"/>
            <a:ext cx="1747053" cy="88577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929117" y="1268095"/>
            <a:ext cx="7749746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68960" y="1214034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8568274" y="1204644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150" y="1195641"/>
            <a:ext cx="7550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dirty="0">
                <a:solidFill>
                  <a:schemeClr val="bg1"/>
                </a:solidFill>
              </a:rPr>
              <a:t>Understanding musical notation, different genres of music  and developing performance and composition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43270" y="154677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275236" y="1451560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 dirty="0">
                <a:solidFill>
                  <a:schemeClr val="bg1"/>
                </a:solidFill>
              </a:rPr>
              <a:t>Year 11</a:t>
            </a: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158371" y="4567828"/>
            <a:ext cx="2878137" cy="2293462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1607856" y="4274562"/>
            <a:ext cx="6343603" cy="64611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7" name="TextBox 52">
            <a:extLst>
              <a:ext uri="{FF2B5EF4-FFF2-40B4-BE49-F238E27FC236}">
                <a16:creationId xmlns:a16="http://schemas.microsoft.com/office/drawing/2014/main" id="{C3D4EF60-3BB5-4B3C-A0FE-2CF44C0B8ADE}"/>
              </a:ext>
            </a:extLst>
          </p:cNvPr>
          <p:cNvSpPr txBox="1">
            <a:spLocks noChangeArrowheads="1"/>
          </p:cNvSpPr>
          <p:nvPr/>
        </p:nvSpPr>
        <p:spPr bwMode="auto">
          <a:xfrm rot="15529437">
            <a:off x="-3152" y="5807025"/>
            <a:ext cx="1823397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AOS 2 and 3</a:t>
            </a:r>
          </a:p>
        </p:txBody>
      </p:sp>
      <p:sp>
        <p:nvSpPr>
          <p:cNvPr id="240" name="TextBox 52">
            <a:extLst>
              <a:ext uri="{FF2B5EF4-FFF2-40B4-BE49-F238E27FC236}">
                <a16:creationId xmlns:a16="http://schemas.microsoft.com/office/drawing/2014/main" id="{C9467D6E-2109-4890-8C09-FD5D2BE50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163" y="4421277"/>
            <a:ext cx="1705187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</a:t>
            </a:r>
            <a:r>
              <a:rPr lang="en-US" altLang="en-US" sz="16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AoS</a:t>
            </a:r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 1,2,3,4</a:t>
            </a:r>
          </a:p>
        </p:txBody>
      </p:sp>
      <p:sp>
        <p:nvSpPr>
          <p:cNvPr id="244" name="TextBox 52">
            <a:extLst>
              <a:ext uri="{FF2B5EF4-FFF2-40B4-BE49-F238E27FC236}">
                <a16:creationId xmlns:a16="http://schemas.microsoft.com/office/drawing/2014/main" id="{1ADEAE46-2333-460F-AF57-805DCC75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6447" y="4425986"/>
            <a:ext cx="2623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AoS1,2,3,4 Exam Preparation</a:t>
            </a: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672467" y="6836135"/>
            <a:ext cx="2931274" cy="2287588"/>
          </a:xfrm>
          <a:prstGeom prst="blockArc">
            <a:avLst>
              <a:gd name="adj1" fmla="val 10835003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1574652" y="6508907"/>
            <a:ext cx="6651869" cy="64732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 rot="17910029">
            <a:off x="7647725" y="8615056"/>
            <a:ext cx="19408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AoS2 Film Music</a:t>
            </a:r>
          </a:p>
        </p:txBody>
      </p:sp>
      <p:sp>
        <p:nvSpPr>
          <p:cNvPr id="235" name="TextBox 52">
            <a:extLst>
              <a:ext uri="{FF2B5EF4-FFF2-40B4-BE49-F238E27FC236}">
                <a16:creationId xmlns:a16="http://schemas.microsoft.com/office/drawing/2014/main" id="{1CBA7D38-FB6A-43E5-999F-69B37C8E6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361" y="6648503"/>
            <a:ext cx="1854120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Revision Bach and Toto</a:t>
            </a:r>
          </a:p>
        </p:txBody>
      </p:sp>
      <p:sp>
        <p:nvSpPr>
          <p:cNvPr id="499" name="TextBox 52">
            <a:extLst>
              <a:ext uri="{FF2B5EF4-FFF2-40B4-BE49-F238E27FC236}">
                <a16:creationId xmlns:a16="http://schemas.microsoft.com/office/drawing/2014/main" id="{12525BBB-7792-4F14-B8B4-EA316ED5E36A}"/>
              </a:ext>
            </a:extLst>
          </p:cNvPr>
          <p:cNvSpPr txBox="1">
            <a:spLocks noChangeArrowheads="1"/>
          </p:cNvSpPr>
          <p:nvPr/>
        </p:nvSpPr>
        <p:spPr bwMode="auto">
          <a:xfrm rot="1985013">
            <a:off x="7598827" y="6930327"/>
            <a:ext cx="1656990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– Bach and Toto</a:t>
            </a: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05257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16210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35260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6383890" y="6287052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6493802" y="6373473"/>
            <a:ext cx="991614" cy="104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>
            <a:off x="3655025" y="8695040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49" name="Picture 548">
            <a:extLst>
              <a:ext uri="{FF2B5EF4-FFF2-40B4-BE49-F238E27FC236}">
                <a16:creationId xmlns:a16="http://schemas.microsoft.com/office/drawing/2014/main" id="{FD4741F4-AF0D-436D-A6AF-9ECA301E5EDE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BEBA8EAE-BF5A-486C-A8C5-ECC9F3942E4B}">
                <a14:imgProps xmlns:a14="http://schemas.microsoft.com/office/drawing/2010/main">
                  <a14:imgLayer r:embed="rId9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8786" y="7447649"/>
            <a:ext cx="407617" cy="560941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1657058" y="10874542"/>
            <a:ext cx="6313054" cy="60966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337324" y="8968360"/>
            <a:ext cx="2682652" cy="2403830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733503" y="8816984"/>
            <a:ext cx="6521240" cy="713713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244" y="8843797"/>
            <a:ext cx="19063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AoS4 Popular Music – Africa Toto</a:t>
            </a:r>
          </a:p>
        </p:txBody>
      </p:sp>
      <p:sp>
        <p:nvSpPr>
          <p:cNvPr id="464" name="TextBox 52">
            <a:extLst>
              <a:ext uri="{FF2B5EF4-FFF2-40B4-BE49-F238E27FC236}">
                <a16:creationId xmlns:a16="http://schemas.microsoft.com/office/drawing/2014/main" id="{D73E6AE8-998C-448C-BE38-ABFE0D861EF8}"/>
              </a:ext>
            </a:extLst>
          </p:cNvPr>
          <p:cNvSpPr txBox="1">
            <a:spLocks noChangeArrowheads="1"/>
          </p:cNvSpPr>
          <p:nvPr/>
        </p:nvSpPr>
        <p:spPr bwMode="auto">
          <a:xfrm rot="18038022">
            <a:off x="173339" y="9427196"/>
            <a:ext cx="154413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AoS1 Musical Forms and Devices</a:t>
            </a:r>
          </a:p>
        </p:txBody>
      </p:sp>
      <p:sp>
        <p:nvSpPr>
          <p:cNvPr id="213" name="TextBox 52">
            <a:extLst>
              <a:ext uri="{FF2B5EF4-FFF2-40B4-BE49-F238E27FC236}">
                <a16:creationId xmlns:a16="http://schemas.microsoft.com/office/drawing/2014/main" id="{12525BBB-7792-4F14-B8B4-EA316ED5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255" y="8840300"/>
            <a:ext cx="1933497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AoS1 Badinerie</a:t>
            </a:r>
          </a:p>
        </p:txBody>
      </p:sp>
      <p:sp>
        <p:nvSpPr>
          <p:cNvPr id="474" name="TextBox 52">
            <a:extLst>
              <a:ext uri="{FF2B5EF4-FFF2-40B4-BE49-F238E27FC236}">
                <a16:creationId xmlns:a16="http://schemas.microsoft.com/office/drawing/2014/main" id="{12525BBB-7792-4F14-B8B4-EA316ED5E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411" y="8849888"/>
            <a:ext cx="1933497" cy="5847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C3 – AoS3 Music for Ensemble + AoS1 Bach</a:t>
            </a:r>
          </a:p>
        </p:txBody>
      </p:sp>
      <p:sp>
        <p:nvSpPr>
          <p:cNvPr id="515" name="TextBox 52">
            <a:extLst>
              <a:ext uri="{FF2B5EF4-FFF2-40B4-BE49-F238E27FC236}">
                <a16:creationId xmlns:a16="http://schemas.microsoft.com/office/drawing/2014/main" id="{BA2F946C-9FF3-4F99-B846-A6398488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23" y="11004874"/>
            <a:ext cx="1081240" cy="33855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Live Lounge</a:t>
            </a:r>
            <a:endParaRPr lang="en-US" altLang="en-US" sz="18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566" name="TextBox 53">
            <a:extLst>
              <a:ext uri="{FF2B5EF4-FFF2-40B4-BE49-F238E27FC236}">
                <a16:creationId xmlns:a16="http://schemas.microsoft.com/office/drawing/2014/main" id="{4D5920D6-C69D-498D-A830-1F167FAC7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867" y="6610185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11</a:t>
            </a:r>
          </a:p>
        </p:txBody>
      </p:sp>
      <p:sp>
        <p:nvSpPr>
          <p:cNvPr id="569" name="TextBox 52">
            <a:extLst>
              <a:ext uri="{FF2B5EF4-FFF2-40B4-BE49-F238E27FC236}">
                <a16:creationId xmlns:a16="http://schemas.microsoft.com/office/drawing/2014/main" id="{70C0A53B-1E06-4FB1-9497-627F371C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306" y="6456752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879232" y="10382496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84" name="Oval 583">
            <a:extLst>
              <a:ext uri="{FF2B5EF4-FFF2-40B4-BE49-F238E27FC236}">
                <a16:creationId xmlns:a16="http://schemas.microsoft.com/office/drawing/2014/main" id="{AF092FE8-1715-4D79-828F-F259EA54A91E}"/>
              </a:ext>
            </a:extLst>
          </p:cNvPr>
          <p:cNvSpPr/>
          <p:nvPr/>
        </p:nvSpPr>
        <p:spPr>
          <a:xfrm>
            <a:off x="986896" y="10487861"/>
            <a:ext cx="991614" cy="104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570" name="TextBox 53">
            <a:extLst>
              <a:ext uri="{FF2B5EF4-FFF2-40B4-BE49-F238E27FC236}">
                <a16:creationId xmlns:a16="http://schemas.microsoft.com/office/drawing/2014/main" id="{F9E1652A-F74D-493E-B28E-B3A1AD23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08" y="10725139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10</a:t>
            </a:r>
          </a:p>
        </p:txBody>
      </p:sp>
      <p:sp>
        <p:nvSpPr>
          <p:cNvPr id="583" name="TextBox 52">
            <a:extLst>
              <a:ext uri="{FF2B5EF4-FFF2-40B4-BE49-F238E27FC236}">
                <a16:creationId xmlns:a16="http://schemas.microsoft.com/office/drawing/2014/main" id="{726F0528-8ACA-4946-8483-07BCC3266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47" y="10571706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586" name="TextBox 52">
            <a:extLst>
              <a:ext uri="{FF2B5EF4-FFF2-40B4-BE49-F238E27FC236}">
                <a16:creationId xmlns:a16="http://schemas.microsoft.com/office/drawing/2014/main" id="{63A4C17D-3B6B-40DF-83A6-FA3377E7F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17" y="11014290"/>
            <a:ext cx="2001837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Music for Stage and Screen</a:t>
            </a: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id="{C09FE771-9643-46DE-8FDC-AAF971228F2C}"/>
              </a:ext>
            </a:extLst>
          </p:cNvPr>
          <p:cNvSpPr/>
          <p:nvPr/>
        </p:nvSpPr>
        <p:spPr>
          <a:xfrm>
            <a:off x="3540066" y="10781492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id="{3F2CF61F-8216-4389-BFBF-6D8ED7A97D2F}"/>
              </a:ext>
            </a:extLst>
          </p:cNvPr>
          <p:cNvSpPr/>
          <p:nvPr/>
        </p:nvSpPr>
        <p:spPr>
          <a:xfrm>
            <a:off x="6043847" y="10744276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70210" y="11221719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3005741" y="13150533"/>
            <a:ext cx="4947359" cy="61277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946" y="13269459"/>
            <a:ext cx="12601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Beyond the Blues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>
            <a:off x="4981971" y="13106666"/>
            <a:ext cx="74613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213" y="13285803"/>
            <a:ext cx="1925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Riffs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>
            <a:off x="6651009" y="13147518"/>
            <a:ext cx="82594" cy="64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5" name="TextBox 52">
            <a:extLst>
              <a:ext uri="{FF2B5EF4-FFF2-40B4-BE49-F238E27FC236}">
                <a16:creationId xmlns:a16="http://schemas.microsoft.com/office/drawing/2014/main" id="{0671A02F-16A6-4DC8-A422-A164590FF5A4}"/>
              </a:ext>
            </a:extLst>
          </p:cNvPr>
          <p:cNvSpPr txBox="1">
            <a:spLocks noChangeArrowheads="1"/>
          </p:cNvSpPr>
          <p:nvPr/>
        </p:nvSpPr>
        <p:spPr bwMode="auto">
          <a:xfrm rot="640091">
            <a:off x="7074295" y="11042863"/>
            <a:ext cx="1388413" cy="338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Traditional Music</a:t>
            </a:r>
          </a:p>
        </p:txBody>
      </p:sp>
      <p:sp>
        <p:nvSpPr>
          <p:cNvPr id="610" name="Oval 609">
            <a:extLst>
              <a:ext uri="{FF2B5EF4-FFF2-40B4-BE49-F238E27FC236}">
                <a16:creationId xmlns:a16="http://schemas.microsoft.com/office/drawing/2014/main" id="{D3306055-953E-4F24-A2FF-B24E73C96342}"/>
              </a:ext>
            </a:extLst>
          </p:cNvPr>
          <p:cNvSpPr/>
          <p:nvPr/>
        </p:nvSpPr>
        <p:spPr>
          <a:xfrm>
            <a:off x="8079726" y="11773214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11" name="Oval 610">
            <a:extLst>
              <a:ext uri="{FF2B5EF4-FFF2-40B4-BE49-F238E27FC236}">
                <a16:creationId xmlns:a16="http://schemas.microsoft.com/office/drawing/2014/main" id="{A366EA95-2E74-42B5-A69B-D616F5B5895A}"/>
              </a:ext>
            </a:extLst>
          </p:cNvPr>
          <p:cNvSpPr/>
          <p:nvPr/>
        </p:nvSpPr>
        <p:spPr>
          <a:xfrm>
            <a:off x="8187390" y="11878579"/>
            <a:ext cx="991614" cy="104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13" name="TextBox 53">
            <a:extLst>
              <a:ext uri="{FF2B5EF4-FFF2-40B4-BE49-F238E27FC236}">
                <a16:creationId xmlns:a16="http://schemas.microsoft.com/office/drawing/2014/main" id="{1073E971-D144-4174-AA58-17F1B5E43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302" y="12115857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9</a:t>
            </a:r>
          </a:p>
        </p:txBody>
      </p:sp>
      <p:sp>
        <p:nvSpPr>
          <p:cNvPr id="614" name="TextBox 52">
            <a:extLst>
              <a:ext uri="{FF2B5EF4-FFF2-40B4-BE49-F238E27FC236}">
                <a16:creationId xmlns:a16="http://schemas.microsoft.com/office/drawing/2014/main" id="{52992B01-3AC8-48FE-A136-10E1922F6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9741" y="11962424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616" name="TextBox 52">
            <a:extLst>
              <a:ext uri="{FF2B5EF4-FFF2-40B4-BE49-F238E27FC236}">
                <a16:creationId xmlns:a16="http://schemas.microsoft.com/office/drawing/2014/main" id="{FA2890D3-FE23-4654-8182-E7996B62A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34" y="13272233"/>
            <a:ext cx="1403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Musical Ensembles</a:t>
            </a: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96561" y="13468218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rot="2629153">
            <a:off x="1659176" y="15151442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0A9B2D10-4B56-4E5A-A126-0401D87B5D55}"/>
              </a:ext>
            </a:extLst>
          </p:cNvPr>
          <p:cNvSpPr/>
          <p:nvPr/>
        </p:nvSpPr>
        <p:spPr>
          <a:xfrm rot="5814667">
            <a:off x="1370267" y="14046648"/>
            <a:ext cx="90487" cy="681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05" name="TextBox 52">
            <a:extLst>
              <a:ext uri="{FF2B5EF4-FFF2-40B4-BE49-F238E27FC236}">
                <a16:creationId xmlns:a16="http://schemas.microsoft.com/office/drawing/2014/main" id="{F92CBDE0-28D6-44CA-A06D-176DADF51130}"/>
              </a:ext>
            </a:extLst>
          </p:cNvPr>
          <p:cNvSpPr txBox="1">
            <a:spLocks noChangeArrowheads="1"/>
          </p:cNvSpPr>
          <p:nvPr/>
        </p:nvSpPr>
        <p:spPr bwMode="auto">
          <a:xfrm rot="15408164">
            <a:off x="714793" y="14758929"/>
            <a:ext cx="1439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Reagee</a:t>
            </a:r>
            <a:endParaRPr lang="en-US" altLang="en-US" sz="1800" b="1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207" name="TextBox 52">
            <a:extLst>
              <a:ext uri="{FF2B5EF4-FFF2-40B4-BE49-F238E27FC236}">
                <a16:creationId xmlns:a16="http://schemas.microsoft.com/office/drawing/2014/main" id="{3C97463D-718E-4C4E-9142-80FFD7AF0EAA}"/>
              </a:ext>
            </a:extLst>
          </p:cNvPr>
          <p:cNvSpPr txBox="1">
            <a:spLocks noChangeArrowheads="1"/>
          </p:cNvSpPr>
          <p:nvPr/>
        </p:nvSpPr>
        <p:spPr bwMode="auto">
          <a:xfrm rot="18989147">
            <a:off x="964720" y="13501587"/>
            <a:ext cx="143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The Blues and its Influences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66938" y="15339695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852" y="15393742"/>
            <a:ext cx="143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Elements of Music 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Rhythm </a:t>
            </a:r>
          </a:p>
        </p:txBody>
      </p:sp>
      <p:sp>
        <p:nvSpPr>
          <p:cNvPr id="200" name="TextBox 52">
            <a:extLst>
              <a:ext uri="{FF2B5EF4-FFF2-40B4-BE49-F238E27FC236}">
                <a16:creationId xmlns:a16="http://schemas.microsoft.com/office/drawing/2014/main" id="{338AB0A4-7F9E-4B6B-9762-3E763077A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130" y="15348669"/>
            <a:ext cx="143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The Treble Clef and Keyboard</a:t>
            </a:r>
          </a:p>
        </p:txBody>
      </p:sp>
      <p:sp>
        <p:nvSpPr>
          <p:cNvPr id="201" name="TextBox 52">
            <a:extLst>
              <a:ext uri="{FF2B5EF4-FFF2-40B4-BE49-F238E27FC236}">
                <a16:creationId xmlns:a16="http://schemas.microsoft.com/office/drawing/2014/main" id="{04E04507-7C99-4B32-BD83-CF4F93441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300" y="15356945"/>
            <a:ext cx="143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The Bass Clef and Musical Ensembles</a:t>
            </a:r>
          </a:p>
        </p:txBody>
      </p:sp>
      <p:sp>
        <p:nvSpPr>
          <p:cNvPr id="203" name="TextBox 52">
            <a:extLst>
              <a:ext uri="{FF2B5EF4-FFF2-40B4-BE49-F238E27FC236}">
                <a16:creationId xmlns:a16="http://schemas.microsoft.com/office/drawing/2014/main" id="{3F37F476-5288-49D9-B213-3C0DCF346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02" y="15348669"/>
            <a:ext cx="1439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Music and the </a:t>
            </a:r>
          </a:p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Media </a:t>
            </a:r>
          </a:p>
        </p:txBody>
      </p:sp>
      <p:sp>
        <p:nvSpPr>
          <p:cNvPr id="626" name="Oval 625">
            <a:extLst>
              <a:ext uri="{FF2B5EF4-FFF2-40B4-BE49-F238E27FC236}">
                <a16:creationId xmlns:a16="http://schemas.microsoft.com/office/drawing/2014/main" id="{E02C64E2-0AD0-428E-A610-3EBD3AF35ADC}"/>
              </a:ext>
            </a:extLst>
          </p:cNvPr>
          <p:cNvSpPr/>
          <p:nvPr/>
        </p:nvSpPr>
        <p:spPr>
          <a:xfrm>
            <a:off x="2098564" y="12802147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63" name="Oval 662">
            <a:extLst>
              <a:ext uri="{FF2B5EF4-FFF2-40B4-BE49-F238E27FC236}">
                <a16:creationId xmlns:a16="http://schemas.microsoft.com/office/drawing/2014/main" id="{77474584-B6F6-42BB-A54B-47556DF7BECB}"/>
              </a:ext>
            </a:extLst>
          </p:cNvPr>
          <p:cNvSpPr/>
          <p:nvPr/>
        </p:nvSpPr>
        <p:spPr>
          <a:xfrm>
            <a:off x="2223830" y="12920712"/>
            <a:ext cx="991614" cy="104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30" name="TextBox 53">
            <a:extLst>
              <a:ext uri="{FF2B5EF4-FFF2-40B4-BE49-F238E27FC236}">
                <a16:creationId xmlns:a16="http://schemas.microsoft.com/office/drawing/2014/main" id="{ADAA35C0-8A67-4EE9-8961-22D2E34BF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458" y="13154691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655" name="TextBox 52">
            <a:extLst>
              <a:ext uri="{FF2B5EF4-FFF2-40B4-BE49-F238E27FC236}">
                <a16:creationId xmlns:a16="http://schemas.microsoft.com/office/drawing/2014/main" id="{5A390242-FC2C-4783-9B5F-85A04DF5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897" y="1300125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05041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81" name="Oval 680">
            <a:extLst>
              <a:ext uri="{FF2B5EF4-FFF2-40B4-BE49-F238E27FC236}">
                <a16:creationId xmlns:a16="http://schemas.microsoft.com/office/drawing/2014/main" id="{378E0C74-1BFA-40E5-9D40-BA949EDBFE99}"/>
              </a:ext>
            </a:extLst>
          </p:cNvPr>
          <p:cNvSpPr/>
          <p:nvPr/>
        </p:nvSpPr>
        <p:spPr>
          <a:xfrm>
            <a:off x="7608798" y="15106013"/>
            <a:ext cx="991614" cy="1046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691" name="TextBox 53">
            <a:extLst>
              <a:ext uri="{FF2B5EF4-FFF2-40B4-BE49-F238E27FC236}">
                <a16:creationId xmlns:a16="http://schemas.microsoft.com/office/drawing/2014/main" id="{0C1581A5-D348-4ABF-979B-0E85E5DA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864" y="15305618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692" name="TextBox 52">
            <a:extLst>
              <a:ext uri="{FF2B5EF4-FFF2-40B4-BE49-F238E27FC236}">
                <a16:creationId xmlns:a16="http://schemas.microsoft.com/office/drawing/2014/main" id="{F0B5391B-9397-41EB-98FF-D376B7CDD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303" y="15152185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8936A4A9-327B-44CF-B0BF-0012D52FC528}"/>
              </a:ext>
            </a:extLst>
          </p:cNvPr>
          <p:cNvSpPr/>
          <p:nvPr/>
        </p:nvSpPr>
        <p:spPr>
          <a:xfrm>
            <a:off x="3569433" y="8752599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id="{243063AF-6A78-44A6-8415-A81B244269BC}"/>
              </a:ext>
            </a:extLst>
          </p:cNvPr>
          <p:cNvSpPr/>
          <p:nvPr/>
        </p:nvSpPr>
        <p:spPr>
          <a:xfrm>
            <a:off x="5645856" y="8809133"/>
            <a:ext cx="74612" cy="758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EDABFD42-2B76-43F8-80A1-9883D0BB3BAE}"/>
              </a:ext>
            </a:extLst>
          </p:cNvPr>
          <p:cNvSpPr/>
          <p:nvPr/>
        </p:nvSpPr>
        <p:spPr>
          <a:xfrm>
            <a:off x="8121217" y="8763732"/>
            <a:ext cx="88043" cy="813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11098</TotalTime>
  <Words>792</Words>
  <Application>Microsoft Office PowerPoint</Application>
  <PresentationFormat>Custom</PresentationFormat>
  <Paragraphs>265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Gill Sans MT Condensed</vt:lpstr>
      <vt:lpstr>Roboto Medium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438</cp:revision>
  <cp:lastPrinted>2022-11-10T15:49:49Z</cp:lastPrinted>
  <dcterms:created xsi:type="dcterms:W3CDTF">2018-02-08T08:28:53Z</dcterms:created>
  <dcterms:modified xsi:type="dcterms:W3CDTF">2025-11-10T09:47:18Z</dcterms:modified>
</cp:coreProperties>
</file>