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8" r:id="rId2"/>
  </p:sldIdLst>
  <p:sldSz cx="9720263" cy="17640300"/>
  <p:notesSz cx="6797675" cy="992663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766"/>
    <a:srgbClr val="A7CB5A"/>
    <a:srgbClr val="217C88"/>
    <a:srgbClr val="33CCCC"/>
    <a:srgbClr val="971B37"/>
    <a:srgbClr val="66FF33"/>
    <a:srgbClr val="00B050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90" autoAdjust="0"/>
    <p:restoredTop sz="91788" autoAdjust="0"/>
  </p:normalViewPr>
  <p:slideViewPr>
    <p:cSldViewPr snapToGrid="0">
      <p:cViewPr varScale="1">
        <p:scale>
          <a:sx n="41" d="100"/>
          <a:sy n="41" d="100"/>
        </p:scale>
        <p:origin x="4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409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04/11/2025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e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24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C62D29-C01F-49B4-93F2-C9751F4D7E4B}"/>
              </a:ext>
            </a:extLst>
          </p:cNvPr>
          <p:cNvSpPr/>
          <p:nvPr/>
        </p:nvSpPr>
        <p:spPr>
          <a:xfrm>
            <a:off x="64533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sp>
        <p:nvSpPr>
          <p:cNvPr id="291" name="Oval 290">
            <a:extLst>
              <a:ext uri="{FF2B5EF4-FFF2-40B4-BE49-F238E27FC236}">
                <a16:creationId xmlns:a16="http://schemas.microsoft.com/office/drawing/2014/main" id="{2EE3EB6C-2BAE-4117-8C60-F268E7A5C546}"/>
              </a:ext>
            </a:extLst>
          </p:cNvPr>
          <p:cNvSpPr/>
          <p:nvPr/>
        </p:nvSpPr>
        <p:spPr>
          <a:xfrm>
            <a:off x="4275420" y="9098491"/>
            <a:ext cx="968375" cy="8674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F6415DF-D367-4FE1-98D8-650C03B3A152}"/>
              </a:ext>
            </a:extLst>
          </p:cNvPr>
          <p:cNvSpPr/>
          <p:nvPr/>
        </p:nvSpPr>
        <p:spPr>
          <a:xfrm>
            <a:off x="4341633" y="9130953"/>
            <a:ext cx="841375" cy="803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" name="Rectangle 49"/>
          <p:cNvSpPr/>
          <p:nvPr/>
        </p:nvSpPr>
        <p:spPr>
          <a:xfrm>
            <a:off x="1168377" y="13522967"/>
            <a:ext cx="1056202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Impact of quantities of production on production plans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91035" y="13906696"/>
            <a:ext cx="1227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Interpretation of 2D and 3D engineering drawings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80959" y="13817337"/>
            <a:ext cx="72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Production of plans for the making  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778100" y="14023512"/>
            <a:ext cx="1391728" cy="218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Use of tools and equipment. 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07624" y="13768257"/>
            <a:ext cx="1865664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2" indent="0">
              <a:lnSpc>
                <a:spcPct val="107000"/>
              </a:lnSpc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Compare against engineering drawings</a:t>
            </a:r>
            <a:endParaRPr lang="en-GB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6" name="Picture 42" descr="AutoCAD 2010 Free Tutorial Download | Autocad drawing, Autocad ...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" b="5763"/>
          <a:stretch/>
        </p:blipFill>
        <p:spPr bwMode="auto">
          <a:xfrm>
            <a:off x="7466352" y="13777934"/>
            <a:ext cx="357418" cy="29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8612" y="13826770"/>
            <a:ext cx="1124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Plan for the making of a pre-production product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1697" y="13280146"/>
            <a:ext cx="1140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Standard drawing conventions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7491" y="12612222"/>
            <a:ext cx="715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Production of plans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0298" y="12126093"/>
            <a:ext cx="2607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Be able to use processes, tools and equipment safely to make a pre-production product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434998" y="13113943"/>
            <a:ext cx="1258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  <a:p>
            <a:r>
              <a:rPr lang="en-GB" sz="800" dirty="0"/>
              <a:t>Appropriate processes for making pre-production products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34792" y="12258968"/>
            <a:ext cx="890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Bench work and hand-held tools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40953" y="13237053"/>
            <a:ext cx="131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Manually controlled machining operations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007149" y="12097727"/>
            <a:ext cx="1131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How to use tools and equipment when making products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926771" y="13252645"/>
            <a:ext cx="699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Bench work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971335" y="12274760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Setting of machines/equipment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672235" y="13142934"/>
            <a:ext cx="1811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dirty="0"/>
          </a:p>
          <a:p>
            <a:r>
              <a:rPr lang="en-GB" sz="800" dirty="0"/>
              <a:t>How to follow safe working procedures when using tools and equipment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509670" y="12223736"/>
            <a:ext cx="1048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Personal Protective Equipment (PPE)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699904" y="12129845"/>
            <a:ext cx="9056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Consideration of scales of manufacture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477991" y="11900761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One-off/job production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8832390" y="10612123"/>
            <a:ext cx="769102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b="1" u="sng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R014 End of year Exam Preparation</a:t>
            </a:r>
            <a:endParaRPr lang="en-GB" sz="8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161975" y="10420204"/>
            <a:ext cx="729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Types of engineering materials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960872" y="11583380"/>
            <a:ext cx="1317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Metals: Ferrous and alloys, non-ferrous and alloys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011178" y="10334153"/>
            <a:ext cx="13597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Polymers: Thermoplastics and thermosetting plastics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330429" y="11535717"/>
            <a:ext cx="564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Ceramics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887224" y="11559701"/>
            <a:ext cx="140969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Uses of specific materials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796261" y="10652051"/>
            <a:ext cx="673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Composites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5911778" y="11734228"/>
            <a:ext cx="8499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Smart Materials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771778" y="10447706"/>
            <a:ext cx="1385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New and emerging materials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163768" y="11558123"/>
            <a:ext cx="11448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Properties of Materials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318978" y="10635967"/>
            <a:ext cx="12971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Testing processes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4811909" y="10413893"/>
            <a:ext cx="1079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Destructive and non destructive testing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500162" y="11719210"/>
            <a:ext cx="13179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Characteristics of materials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281769" y="13346507"/>
            <a:ext cx="1247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b="1" dirty="0"/>
              <a:t>Know about properties and uses of engineering materials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940247" y="10448575"/>
            <a:ext cx="198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Be able to plan the production of components on Computer Numerical Control (CNC) machines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025789" y="11703188"/>
            <a:ext cx="12907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CNC machining operations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677178" y="11552031"/>
            <a:ext cx="11304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Planning of operations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951310" y="10589165"/>
            <a:ext cx="10711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Scale of manufacture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2021691" y="11687291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Type of machine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745790" y="11528974"/>
            <a:ext cx="7906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Tools required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2198676" y="9891482"/>
            <a:ext cx="1082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Speeds and feeds for the size and type of materials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256144" y="9884609"/>
            <a:ext cx="1802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Interpret information from (CAD) to manufacture Components on CNC equipment.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337256" y="10247253"/>
            <a:ext cx="874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of Computer Aided Design (CAD) packages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73724" y="8780301"/>
            <a:ext cx="1246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Factors to consider when performing CNC machine programming operations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640638" y="8651216"/>
            <a:ext cx="142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Be able to set-up and use CNC equipment to manufacture components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435210" y="9848375"/>
            <a:ext cx="90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Procedures for setting up CNC equipment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2908597" y="8750907"/>
            <a:ext cx="1562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Methods used to compare items manufactured by manually controlled and CNC production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256011" y="8776268"/>
            <a:ext cx="1893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Know about applications of computer control processes used in manufacture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075914" y="9928076"/>
            <a:ext cx="9396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Rapid prototyping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01854" y="9880334"/>
            <a:ext cx="995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CNC machining - additive manufacturing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63529" y="10170152"/>
            <a:ext cx="5453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Robotics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850863" y="9862025"/>
            <a:ext cx="1521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Computer controlled processes used for different scales of manufacture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7162405" y="8561440"/>
            <a:ext cx="1070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Understand engineering processes and their application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1203739" y="6754768"/>
            <a:ext cx="769102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800" b="1" u="sng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R014 Exam Preparation</a:t>
            </a:r>
            <a:endParaRPr lang="en-GB" sz="8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179234" y="9936053"/>
            <a:ext cx="1350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Basic engineering processes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632647" y="9706910"/>
            <a:ext cx="906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removal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807000" y="9491454"/>
            <a:ext cx="760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Hand forming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9044685" y="9165930"/>
            <a:ext cx="590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Joining methods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8947618" y="7723182"/>
            <a:ext cx="626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Heat treatment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8620211" y="7520498"/>
            <a:ext cx="8755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Surface finishing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458496" y="7330476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Machine processes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8018867" y="8801647"/>
            <a:ext cx="5293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Forming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7742803" y="8372217"/>
            <a:ext cx="906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Material removal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7646815" y="8223257"/>
            <a:ext cx="587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Moulding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7821529" y="7151413"/>
            <a:ext cx="15343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Safe use of tools and equipment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618697" y="8178114"/>
            <a:ext cx="1153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Developments in engineering processes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6830461" y="7034691"/>
            <a:ext cx="1127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Computer Numerical Control (CNC) machining processes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5966726" y="7273403"/>
            <a:ext cx="9332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Laser applications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742007" y="7072862"/>
            <a:ext cx="11705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Additive manufacturing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794566" y="6838405"/>
            <a:ext cx="1243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00" b="1" dirty="0"/>
          </a:p>
          <a:p>
            <a:r>
              <a:rPr lang="en-GB" sz="800" b="1" dirty="0"/>
              <a:t>Impact of modern technologies on engineering production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4757483" y="8140864"/>
            <a:ext cx="6848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Automation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5109696" y="8285133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Digital communications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5583565" y="8115657"/>
            <a:ext cx="10935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Global manufacturing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4635976" y="8465572"/>
            <a:ext cx="22716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Standardisation of processes and procedures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73104" y="11405863"/>
            <a:ext cx="82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/>
              <a:t>Unit R016: Manufacturing in Quantity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3938790" y="7116047"/>
            <a:ext cx="1015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The importance of quality control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094015" y="6913538"/>
            <a:ext cx="8183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Reasons for implementing quality control in production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3292997" y="8191782"/>
            <a:ext cx="9829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Quality procedures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1407847" y="7069162"/>
            <a:ext cx="1896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Assess product quality from inspection and quality control techniques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60413" y="8265188"/>
            <a:ext cx="1583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Quality control techniques used in stages of production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824168" y="8210382"/>
            <a:ext cx="920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Application of basic inspection checks 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168028" y="8050795"/>
            <a:ext cx="1054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Use of inspection equipment 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18116" y="7594007"/>
            <a:ext cx="895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Techniques for evaluating product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41451" y="5101571"/>
            <a:ext cx="1594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00" b="1" dirty="0"/>
          </a:p>
          <a:p>
            <a:pPr algn="ctr"/>
            <a:r>
              <a:rPr lang="en-GB" sz="800" b="1" dirty="0"/>
              <a:t>Learning Outcome 3: Know how modern technologies can be used in quality control</a:t>
            </a:r>
          </a:p>
          <a:p>
            <a:pPr algn="ctr"/>
            <a:r>
              <a:rPr lang="en-GB" sz="800" b="1" dirty="0"/>
              <a:t>applications of modern technologies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924211" y="5191837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Non-destructive </a:t>
            </a:r>
          </a:p>
          <a:p>
            <a:r>
              <a:rPr lang="en-GB" sz="800" dirty="0"/>
              <a:t>testing 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677997" y="6613164"/>
            <a:ext cx="1639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Know the principles of lean manufacturing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2479411" y="5449281"/>
            <a:ext cx="1026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Causes of waste in manufacturing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3216493" y="6577141"/>
            <a:ext cx="1273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Categories of waste (7 lean wastes – TIMWOOD)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3401775" y="5510007"/>
            <a:ext cx="13292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Methods of reducing waste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4689612" y="5303321"/>
            <a:ext cx="16738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Design for Manufacturing Assembly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058455" y="5650751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Common fixing strategy 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4374242" y="6596859"/>
            <a:ext cx="12939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Standardised components </a:t>
            </a:r>
          </a:p>
        </p:txBody>
      </p:sp>
      <p:sp>
        <p:nvSpPr>
          <p:cNvPr id="190" name="Rectangle 189"/>
          <p:cNvSpPr/>
          <p:nvPr/>
        </p:nvSpPr>
        <p:spPr>
          <a:xfrm>
            <a:off x="6346076" y="6613914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Sustainable design</a:t>
            </a:r>
          </a:p>
        </p:txBody>
      </p:sp>
      <p:sp>
        <p:nvSpPr>
          <p:cNvPr id="192" name="Rectangle 191"/>
          <p:cNvSpPr/>
          <p:nvPr/>
        </p:nvSpPr>
        <p:spPr>
          <a:xfrm>
            <a:off x="6196724" y="5641233"/>
            <a:ext cx="11047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Complexity reduction </a:t>
            </a:r>
          </a:p>
        </p:txBody>
      </p: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663060" y="14711442"/>
            <a:ext cx="17913" cy="158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7813717" y="13831499"/>
            <a:ext cx="109750" cy="302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1389934" y="13176436"/>
            <a:ext cx="17913" cy="158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957254" y="12810368"/>
            <a:ext cx="80820" cy="1459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1428484" y="12547810"/>
            <a:ext cx="80820" cy="1459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79398" y="12459182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2446554" y="13117511"/>
            <a:ext cx="57361" cy="1937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700897" y="13077318"/>
            <a:ext cx="154406" cy="2012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007753" y="12357099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979111" y="12446518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227247" y="13137120"/>
            <a:ext cx="12928" cy="1369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461462" y="12401768"/>
            <a:ext cx="51012" cy="3145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736200" y="13118945"/>
            <a:ext cx="3179" cy="2262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589277" y="13112594"/>
            <a:ext cx="3179" cy="2262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665161" y="12398306"/>
            <a:ext cx="84786" cy="29859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8435003" y="12357099"/>
            <a:ext cx="199233" cy="194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8597385" y="11961448"/>
            <a:ext cx="143029" cy="297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608366" y="11399485"/>
            <a:ext cx="543357" cy="19532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802365" y="11130603"/>
            <a:ext cx="147611" cy="1551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973264" y="10842114"/>
            <a:ext cx="147611" cy="1551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823362" y="11383796"/>
            <a:ext cx="165179" cy="25448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327264" y="11281118"/>
            <a:ext cx="165179" cy="4411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564753" y="11451314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169529" y="11524486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4534862" y="11446864"/>
            <a:ext cx="2007" cy="14278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710526" y="10749192"/>
            <a:ext cx="63233" cy="2797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796261" y="10775272"/>
            <a:ext cx="80868" cy="2098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878211" y="10848587"/>
            <a:ext cx="80868" cy="2098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754617" y="10597653"/>
            <a:ext cx="86655" cy="3630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560581" y="10639740"/>
            <a:ext cx="123947" cy="4308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85193" y="10650036"/>
            <a:ext cx="123947" cy="4308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3839068" y="11499049"/>
            <a:ext cx="70245" cy="261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2757111" y="11358573"/>
            <a:ext cx="70245" cy="26110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986432" y="10765701"/>
            <a:ext cx="35259" cy="2466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909367" y="11415651"/>
            <a:ext cx="11933" cy="1595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608227" y="10922191"/>
            <a:ext cx="167322" cy="48336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814593" y="9842501"/>
            <a:ext cx="18732" cy="1561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075810" y="10495613"/>
            <a:ext cx="277781" cy="1833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179925" y="9936976"/>
            <a:ext cx="240998" cy="973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1424823" y="9018356"/>
            <a:ext cx="64680" cy="3887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607233" y="8972505"/>
            <a:ext cx="81807" cy="4301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2851989" y="8993397"/>
            <a:ext cx="81807" cy="4301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2730799" y="9789760"/>
            <a:ext cx="272007" cy="1187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407993" y="9091511"/>
            <a:ext cx="312426" cy="2636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376324" y="9698284"/>
            <a:ext cx="47883" cy="2427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939679" y="6813586"/>
            <a:ext cx="291367" cy="1499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955148" y="9779867"/>
            <a:ext cx="66066" cy="4972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836013" y="9728250"/>
            <a:ext cx="52092" cy="2108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241990" y="9770550"/>
            <a:ext cx="52092" cy="2108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152938" y="9149459"/>
            <a:ext cx="77276" cy="18587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Connector 39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105338" y="9032806"/>
            <a:ext cx="45447" cy="31800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575765" y="9659391"/>
            <a:ext cx="102656" cy="165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8918676" y="9335207"/>
            <a:ext cx="102656" cy="165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798256" y="7871085"/>
            <a:ext cx="167325" cy="944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8506296" y="7586469"/>
            <a:ext cx="167325" cy="944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7866755" y="7394922"/>
            <a:ext cx="159190" cy="2193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803923" y="8018172"/>
            <a:ext cx="50800" cy="23836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6895007" y="7444690"/>
            <a:ext cx="54874" cy="22677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643565" y="7980235"/>
            <a:ext cx="90529" cy="2376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5486606" y="8043986"/>
            <a:ext cx="90529" cy="2376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5940918" y="7305746"/>
            <a:ext cx="18162" cy="2965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5175668" y="7501382"/>
            <a:ext cx="12398" cy="2118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5000397" y="8017012"/>
            <a:ext cx="8419" cy="1581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810235" y="7394922"/>
            <a:ext cx="99078" cy="20388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165038" y="7996399"/>
            <a:ext cx="155297" cy="2416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092632" y="7360229"/>
            <a:ext cx="40041" cy="30443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716744" y="8008909"/>
            <a:ext cx="323154" cy="30387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1098091" y="7273403"/>
            <a:ext cx="302110" cy="828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1197628" y="7932621"/>
            <a:ext cx="33418" cy="2784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433586" y="7326947"/>
            <a:ext cx="178960" cy="2268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804395" y="7786453"/>
            <a:ext cx="178960" cy="2268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1374031" y="6562337"/>
            <a:ext cx="370904" cy="15929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991250" y="5972981"/>
            <a:ext cx="249896" cy="1491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2187615" y="5525316"/>
            <a:ext cx="11217" cy="5589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>
            <a:off x="3282446" y="5718087"/>
            <a:ext cx="68683" cy="3432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3169812" y="6383759"/>
            <a:ext cx="71797" cy="3220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3513898" y="5702253"/>
            <a:ext cx="389589" cy="34963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4331810" y="6423991"/>
            <a:ext cx="104039" cy="2361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755479" y="5518765"/>
            <a:ext cx="274644" cy="5246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4979111" y="5866581"/>
            <a:ext cx="59399" cy="1576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>
            <a:off x="6517302" y="5820033"/>
            <a:ext cx="59399" cy="1576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H="1" flipV="1">
            <a:off x="6357079" y="6506565"/>
            <a:ext cx="59398" cy="1972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Tool Belt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21018"/>
          <a:stretch/>
        </p:blipFill>
        <p:spPr bwMode="auto">
          <a:xfrm>
            <a:off x="3167244" y="11984498"/>
            <a:ext cx="547655" cy="2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333" y="11942492"/>
            <a:ext cx="422890" cy="42289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3005" y="11949020"/>
            <a:ext cx="315000" cy="3150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7"/>
          <a:srcRect t="13556" b="15334"/>
          <a:stretch/>
        </p:blipFill>
        <p:spPr>
          <a:xfrm>
            <a:off x="4092373" y="13555237"/>
            <a:ext cx="682033" cy="485001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5127" y="11871406"/>
            <a:ext cx="206825" cy="428234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8377" y="10103842"/>
            <a:ext cx="246115" cy="263128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9355" r="83226">
                        <a14:foregroundMark x1="40968" y1="41358" x2="29355" y2="53086"/>
                        <a14:foregroundMark x1="29355" y1="53086" x2="46452" y2="84568"/>
                      </a14:backgroundRemoval>
                    </a14:imgEffect>
                  </a14:imgLayer>
                </a14:imgProps>
              </a:ext>
            </a:extLst>
          </a:blip>
          <a:srcRect l="23277" r="21519"/>
          <a:stretch/>
        </p:blipFill>
        <p:spPr>
          <a:xfrm>
            <a:off x="2472630" y="10234163"/>
            <a:ext cx="428139" cy="405297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7495" y="9197035"/>
            <a:ext cx="499641" cy="484301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403" y="8382474"/>
            <a:ext cx="411761" cy="413599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 rotWithShape="1">
          <a:blip r:embed="rId14"/>
          <a:srcRect l="19488" t="19477" r="20778" b="20419"/>
          <a:stretch/>
        </p:blipFill>
        <p:spPr>
          <a:xfrm>
            <a:off x="4931893" y="8678032"/>
            <a:ext cx="335982" cy="338069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231" y="8328036"/>
            <a:ext cx="263908" cy="43035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9826" y="8020552"/>
            <a:ext cx="270384" cy="436892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8256" y="6678133"/>
            <a:ext cx="621272" cy="499503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38310" y="6774116"/>
            <a:ext cx="391652" cy="376259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78755" y="6633460"/>
            <a:ext cx="315583" cy="465698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928" y="5927149"/>
            <a:ext cx="562417" cy="40172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60875" y="5080146"/>
            <a:ext cx="1060427" cy="454469"/>
          </a:xfrm>
          <a:prstGeom prst="rect">
            <a:avLst/>
          </a:prstGeom>
        </p:spPr>
      </p:pic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2E01C4B6-FE26-4A1E-BB1B-7C25528216F3}"/>
              </a:ext>
            </a:extLst>
          </p:cNvPr>
          <p:cNvCxnSpPr>
            <a:cxnSpLocks/>
          </p:cNvCxnSpPr>
          <p:nvPr/>
        </p:nvCxnSpPr>
        <p:spPr>
          <a:xfrm flipH="1" flipV="1">
            <a:off x="8640260" y="13077318"/>
            <a:ext cx="307358" cy="2991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Oval 510">
            <a:extLst>
              <a:ext uri="{FF2B5EF4-FFF2-40B4-BE49-F238E27FC236}">
                <a16:creationId xmlns:a16="http://schemas.microsoft.com/office/drawing/2014/main" id="{4F6415DF-D367-4FE1-98D8-650C03B3A152}"/>
              </a:ext>
            </a:extLst>
          </p:cNvPr>
          <p:cNvSpPr/>
          <p:nvPr/>
        </p:nvSpPr>
        <p:spPr>
          <a:xfrm>
            <a:off x="7878535" y="14198275"/>
            <a:ext cx="841375" cy="8037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9ADA50E2-EDFB-42BA-87C0-70BDFE07B7A6}"/>
              </a:ext>
            </a:extLst>
          </p:cNvPr>
          <p:cNvCxnSpPr>
            <a:cxnSpLocks/>
          </p:cNvCxnSpPr>
          <p:nvPr/>
        </p:nvCxnSpPr>
        <p:spPr>
          <a:xfrm flipH="1">
            <a:off x="1176935" y="14152937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5715CC4-4673-4591-B3B6-4C2CBDAB2452}"/>
              </a:ext>
            </a:extLst>
          </p:cNvPr>
          <p:cNvCxnSpPr>
            <a:cxnSpLocks/>
          </p:cNvCxnSpPr>
          <p:nvPr/>
        </p:nvCxnSpPr>
        <p:spPr>
          <a:xfrm flipH="1">
            <a:off x="2453357" y="14182309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EBC93E30-1D86-462C-92BE-EF00ADECAE21}"/>
              </a:ext>
            </a:extLst>
          </p:cNvPr>
          <p:cNvCxnSpPr>
            <a:cxnSpLocks/>
          </p:cNvCxnSpPr>
          <p:nvPr/>
        </p:nvCxnSpPr>
        <p:spPr>
          <a:xfrm>
            <a:off x="3513898" y="14227206"/>
            <a:ext cx="36014" cy="1962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BF5BCEC6-5E85-46F5-9AB7-D10E67B186B4}"/>
              </a:ext>
            </a:extLst>
          </p:cNvPr>
          <p:cNvCxnSpPr>
            <a:cxnSpLocks/>
          </p:cNvCxnSpPr>
          <p:nvPr/>
        </p:nvCxnSpPr>
        <p:spPr>
          <a:xfrm>
            <a:off x="4489644" y="14241777"/>
            <a:ext cx="11871" cy="2293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46978606-6B76-4869-BEB4-79DD3537BD54}"/>
              </a:ext>
            </a:extLst>
          </p:cNvPr>
          <p:cNvCxnSpPr>
            <a:cxnSpLocks/>
          </p:cNvCxnSpPr>
          <p:nvPr/>
        </p:nvCxnSpPr>
        <p:spPr>
          <a:xfrm>
            <a:off x="5246821" y="13968896"/>
            <a:ext cx="29565" cy="5381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B722F8C4-7992-4336-98F6-1D31D315184B}"/>
              </a:ext>
            </a:extLst>
          </p:cNvPr>
          <p:cNvCxnSpPr>
            <a:cxnSpLocks/>
          </p:cNvCxnSpPr>
          <p:nvPr/>
        </p:nvCxnSpPr>
        <p:spPr>
          <a:xfrm flipH="1">
            <a:off x="6905004" y="14219485"/>
            <a:ext cx="196406" cy="275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ectangle 446">
            <a:extLst>
              <a:ext uri="{FF2B5EF4-FFF2-40B4-BE49-F238E27FC236}">
                <a16:creationId xmlns:a16="http://schemas.microsoft.com/office/drawing/2014/main" id="{D4D4E2CF-E64F-4F3E-9D8F-144DEED5A647}"/>
              </a:ext>
            </a:extLst>
          </p:cNvPr>
          <p:cNvSpPr/>
          <p:nvPr/>
        </p:nvSpPr>
        <p:spPr>
          <a:xfrm>
            <a:off x="6108841" y="13585414"/>
            <a:ext cx="7278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800" dirty="0">
                <a:solidFill>
                  <a:srgbClr val="1C1C1A"/>
                </a:solidFill>
                <a:ea typeface="Calibri" panose="020F0502020204030204" pitchFamily="34" charset="0"/>
                <a:cs typeface="BIDPGX+ArialMT"/>
              </a:rPr>
              <a:t>Risk Assessment</a:t>
            </a:r>
            <a:endParaRPr lang="en-GB" sz="800" dirty="0">
              <a:solidFill>
                <a:srgbClr val="000000"/>
              </a:solidFill>
              <a:latin typeface="BIDPGX+ArialMT"/>
              <a:ea typeface="Calibri" panose="020F0502020204030204" pitchFamily="34" charset="0"/>
              <a:cs typeface="BIDPGX+ArialMT"/>
            </a:endParaRPr>
          </a:p>
        </p:txBody>
      </p: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0E7B37B6-E16E-4637-ABD4-C5D45275C487}"/>
              </a:ext>
            </a:extLst>
          </p:cNvPr>
          <p:cNvCxnSpPr>
            <a:cxnSpLocks/>
          </p:cNvCxnSpPr>
          <p:nvPr/>
        </p:nvCxnSpPr>
        <p:spPr>
          <a:xfrm flipH="1">
            <a:off x="6068022" y="13923968"/>
            <a:ext cx="189250" cy="43747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Rectangle 472">
            <a:extLst>
              <a:ext uri="{FF2B5EF4-FFF2-40B4-BE49-F238E27FC236}">
                <a16:creationId xmlns:a16="http://schemas.microsoft.com/office/drawing/2014/main" id="{8DC6F5F8-4A0F-4A5A-BD36-A4418F94BB25}"/>
              </a:ext>
            </a:extLst>
          </p:cNvPr>
          <p:cNvSpPr/>
          <p:nvPr/>
        </p:nvSpPr>
        <p:spPr>
          <a:xfrm>
            <a:off x="4774406" y="13498337"/>
            <a:ext cx="822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u="sng" dirty="0"/>
              <a:t>Unit R015 Manufacturing a one-off product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82056" y="3399686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208285" y="2928309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H="1" flipV="1">
            <a:off x="5211844" y="2952158"/>
            <a:ext cx="15862" cy="26324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H="1" flipV="1">
            <a:off x="4152371" y="2973244"/>
            <a:ext cx="10000" cy="3080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H="1" flipV="1">
            <a:off x="4745033" y="2960060"/>
            <a:ext cx="15015" cy="7450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H="1" flipV="1">
            <a:off x="3735131" y="2982303"/>
            <a:ext cx="1459" cy="80086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H="1" flipV="1">
            <a:off x="3422012" y="2984455"/>
            <a:ext cx="1946" cy="6353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H="1" flipV="1">
            <a:off x="2946699" y="3009138"/>
            <a:ext cx="9035" cy="3042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V="1">
            <a:off x="2555370" y="3024533"/>
            <a:ext cx="2" cy="104810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V="1">
            <a:off x="1818949" y="2992324"/>
            <a:ext cx="1" cy="6698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1400470" y="2808892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91" y="115154"/>
            <a:ext cx="491971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600" b="1" dirty="0"/>
              <a:t>Engineering</a:t>
            </a:r>
          </a:p>
          <a:p>
            <a:r>
              <a:rPr lang="en-GB" altLang="en-US" sz="3200" b="1" dirty="0"/>
              <a:t>KS4 Learning Journey</a:t>
            </a:r>
          </a:p>
        </p:txBody>
      </p: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V="1">
            <a:off x="6116135" y="2908028"/>
            <a:ext cx="1" cy="3006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H="1" flipV="1">
            <a:off x="5645289" y="2939711"/>
            <a:ext cx="18112" cy="74171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6" name="Picture 32" descr="Brady Part: 58525 | Safety Goggles Symbol Labels | BradyCanada.ca"/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59" y="24543840"/>
            <a:ext cx="89666" cy="8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TextBox 239"/>
          <p:cNvSpPr txBox="1"/>
          <p:nvPr/>
        </p:nvSpPr>
        <p:spPr>
          <a:xfrm>
            <a:off x="7974211" y="3200163"/>
            <a:ext cx="951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Apply principles of sustainable design</a:t>
            </a:r>
          </a:p>
          <a:p>
            <a:endParaRPr lang="en-GB" sz="800" dirty="0"/>
          </a:p>
        </p:txBody>
      </p:sp>
      <p:sp>
        <p:nvSpPr>
          <p:cNvPr id="243" name="Rectangle 242"/>
          <p:cNvSpPr/>
          <p:nvPr/>
        </p:nvSpPr>
        <p:spPr>
          <a:xfrm>
            <a:off x="997648" y="3138803"/>
            <a:ext cx="120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Work safely and responsibility in workshop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993055" y="3707287"/>
            <a:ext cx="1604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Apply safety measures when using machines and hand tools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1716150" y="3321498"/>
            <a:ext cx="939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Interpret engineering drawings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2071189" y="4027283"/>
            <a:ext cx="1072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Plan for manufacture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2490790" y="3281256"/>
            <a:ext cx="929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Apply quality control measures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112700" y="3597424"/>
            <a:ext cx="6238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Assess risk</a:t>
            </a:r>
          </a:p>
        </p:txBody>
      </p:sp>
      <p:sp>
        <p:nvSpPr>
          <p:cNvPr id="257" name="Rectangle 256"/>
          <p:cNvSpPr/>
          <p:nvPr/>
        </p:nvSpPr>
        <p:spPr>
          <a:xfrm>
            <a:off x="3362413" y="3732813"/>
            <a:ext cx="890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Select and use appropriate PPE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3732310" y="3256307"/>
            <a:ext cx="960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quality of work/ outcome</a:t>
            </a:r>
          </a:p>
        </p:txBody>
      </p:sp>
      <p:sp>
        <p:nvSpPr>
          <p:cNvPr id="263" name="Rectangle 262"/>
          <p:cNvSpPr/>
          <p:nvPr/>
        </p:nvSpPr>
        <p:spPr>
          <a:xfrm>
            <a:off x="4369275" y="3639162"/>
            <a:ext cx="766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Conform to drawing conventions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4736906" y="3183312"/>
            <a:ext cx="961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Independently demonstrate safe use of machinery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5175428" y="3682696"/>
            <a:ext cx="943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Know materials, properties and engineering uses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706825" y="3191130"/>
            <a:ext cx="794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Independently setup CAD CAM equipment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6057461" y="3677960"/>
            <a:ext cx="108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Understand modern manufacturing methods</a:t>
            </a:r>
          </a:p>
        </p:txBody>
      </p:sp>
      <p:sp>
        <p:nvSpPr>
          <p:cNvPr id="271" name="Rectangle 270"/>
          <p:cNvSpPr/>
          <p:nvPr/>
        </p:nvSpPr>
        <p:spPr>
          <a:xfrm>
            <a:off x="6515082" y="3135561"/>
            <a:ext cx="85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pre production item against specification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7182712" y="3191003"/>
            <a:ext cx="719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Evaluate types of waste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7543545" y="3582698"/>
            <a:ext cx="96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dirty="0"/>
              <a:t>Select appropriate material testing method</a:t>
            </a:r>
          </a:p>
        </p:txBody>
      </p: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7953798" y="3191937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8400263" y="2859589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7533766" y="2868320"/>
            <a:ext cx="12873" cy="3236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6911994" y="2987104"/>
            <a:ext cx="4929" cy="1481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6531609" y="3027941"/>
            <a:ext cx="16959" cy="6534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4016CC8-E28E-45CB-9C49-A0BF6FE95BE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959" y="149942"/>
            <a:ext cx="2097705" cy="1165282"/>
          </a:xfrm>
          <a:prstGeom prst="rect">
            <a:avLst/>
          </a:prstGeom>
        </p:spPr>
      </p:pic>
      <p:sp>
        <p:nvSpPr>
          <p:cNvPr id="285" name="TextBox 2">
            <a:extLst>
              <a:ext uri="{FF2B5EF4-FFF2-40B4-BE49-F238E27FC236}">
                <a16:creationId xmlns:a16="http://schemas.microsoft.com/office/drawing/2014/main" id="{4467DB42-6FDD-43AB-AB40-3333A21D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7" y="17124429"/>
            <a:ext cx="9477998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286" name="Picture 285">
            <a:extLst>
              <a:ext uri="{FF2B5EF4-FFF2-40B4-BE49-F238E27FC236}">
                <a16:creationId xmlns:a16="http://schemas.microsoft.com/office/drawing/2014/main" id="{DEFCE7D4-78BC-45EB-B5CF-1E87712869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32106" y="2466236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00255" y="2358287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30462" y="2457505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624" y="2534739"/>
            <a:ext cx="54577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Engineering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193391" y="2634188"/>
            <a:ext cx="9985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</a:t>
            </a:r>
            <a:r>
              <a:rPr lang="en-GB" altLang="en-US" sz="1800" dirty="0">
                <a:solidFill>
                  <a:schemeClr val="bg1"/>
                </a:solidFill>
              </a:rPr>
              <a:t> 10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73995" y="2726923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600" dirty="0">
                <a:solidFill>
                  <a:schemeClr val="bg1"/>
                </a:solidFill>
              </a:rPr>
              <a:t>Year</a:t>
            </a:r>
            <a:r>
              <a:rPr lang="en-GB" altLang="en-US" sz="1800" dirty="0">
                <a:solidFill>
                  <a:schemeClr val="bg1"/>
                </a:solidFill>
              </a:rPr>
              <a:t> 11</a:t>
            </a: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8E80D156-1C0F-4032-8BDC-C9079C950F4C}"/>
              </a:ext>
            </a:extLst>
          </p:cNvPr>
          <p:cNvSpPr/>
          <p:nvPr/>
        </p:nvSpPr>
        <p:spPr>
          <a:xfrm>
            <a:off x="1799663" y="5944844"/>
            <a:ext cx="6078933" cy="64005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83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801" y="6065634"/>
            <a:ext cx="1977654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40052" y="5675347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60702" y="5784885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5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277" y="5975385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497" name="Block Arc 496">
            <a:extLst>
              <a:ext uri="{FF2B5EF4-FFF2-40B4-BE49-F238E27FC236}">
                <a16:creationId xmlns:a16="http://schemas.microsoft.com/office/drawing/2014/main" id="{3DDAA17A-F4AD-4979-9593-564E6F79A09D}"/>
              </a:ext>
            </a:extLst>
          </p:cNvPr>
          <p:cNvSpPr/>
          <p:nvPr/>
        </p:nvSpPr>
        <p:spPr>
          <a:xfrm rot="16200000">
            <a:off x="531721" y="5960876"/>
            <a:ext cx="2192789" cy="2193925"/>
          </a:xfrm>
          <a:prstGeom prst="blockArc">
            <a:avLst>
              <a:gd name="adj1" fmla="val 11065194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C2DACD8-8EB1-4F96-A363-AC67AE507237}"/>
              </a:ext>
            </a:extLst>
          </p:cNvPr>
          <p:cNvSpPr/>
          <p:nvPr/>
        </p:nvSpPr>
        <p:spPr>
          <a:xfrm>
            <a:off x="1554297" y="7528013"/>
            <a:ext cx="3119410" cy="618971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82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935" y="7610091"/>
            <a:ext cx="1323192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2</a:t>
            </a:r>
          </a:p>
        </p:txBody>
      </p:sp>
      <p:sp>
        <p:nvSpPr>
          <p:cNvPr id="489" name="Block Arc 488">
            <a:extLst>
              <a:ext uri="{FF2B5EF4-FFF2-40B4-BE49-F238E27FC236}">
                <a16:creationId xmlns:a16="http://schemas.microsoft.com/office/drawing/2014/main" id="{BBCBB5E7-0611-47B4-BE3E-EB8F33BB4312}"/>
              </a:ext>
            </a:extLst>
          </p:cNvPr>
          <p:cNvSpPr/>
          <p:nvPr/>
        </p:nvSpPr>
        <p:spPr>
          <a:xfrm rot="5400000" flipH="1">
            <a:off x="6980754" y="7602050"/>
            <a:ext cx="2324322" cy="2197473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>
              <a:solidFill>
                <a:schemeClr val="tx1"/>
              </a:solidFill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BC2DACD8-8EB1-4F96-A363-AC67AE507237}"/>
              </a:ext>
            </a:extLst>
          </p:cNvPr>
          <p:cNvSpPr/>
          <p:nvPr/>
        </p:nvSpPr>
        <p:spPr>
          <a:xfrm>
            <a:off x="4849585" y="7528014"/>
            <a:ext cx="3335435" cy="61560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FDDDBB-22F9-421E-B428-E7F5AE0ED2C5}"/>
              </a:ext>
            </a:extLst>
          </p:cNvPr>
          <p:cNvSpPr/>
          <p:nvPr/>
        </p:nvSpPr>
        <p:spPr>
          <a:xfrm>
            <a:off x="4849586" y="9255933"/>
            <a:ext cx="3377260" cy="61368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8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173" y="9346236"/>
            <a:ext cx="2528145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1</a:t>
            </a:r>
          </a:p>
        </p:txBody>
      </p:sp>
      <p:sp>
        <p:nvSpPr>
          <p:cNvPr id="487" name="Block Arc 486">
            <a:extLst>
              <a:ext uri="{FF2B5EF4-FFF2-40B4-BE49-F238E27FC236}">
                <a16:creationId xmlns:a16="http://schemas.microsoft.com/office/drawing/2014/main" id="{BBCE8FCD-85E3-4ADE-A526-CAE84B81BE5E}"/>
              </a:ext>
            </a:extLst>
          </p:cNvPr>
          <p:cNvSpPr/>
          <p:nvPr/>
        </p:nvSpPr>
        <p:spPr>
          <a:xfrm rot="16200000">
            <a:off x="489772" y="9304953"/>
            <a:ext cx="22996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7E808B51-C7F6-4C00-BD1C-90FE6975B36F}"/>
              </a:ext>
            </a:extLst>
          </p:cNvPr>
          <p:cNvSpPr/>
          <p:nvPr/>
        </p:nvSpPr>
        <p:spPr>
          <a:xfrm>
            <a:off x="1799664" y="10923533"/>
            <a:ext cx="6464129" cy="6281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92FDDDBB-22F9-421E-B428-E7F5AE0ED2C5}"/>
              </a:ext>
            </a:extLst>
          </p:cNvPr>
          <p:cNvSpPr/>
          <p:nvPr/>
        </p:nvSpPr>
        <p:spPr>
          <a:xfrm>
            <a:off x="1637701" y="9255933"/>
            <a:ext cx="3036005" cy="61368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79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78" y="11040627"/>
            <a:ext cx="32591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2</a:t>
            </a:r>
          </a:p>
        </p:txBody>
      </p:sp>
      <p:sp>
        <p:nvSpPr>
          <p:cNvPr id="80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433" y="9323071"/>
            <a:ext cx="1977654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3</a:t>
            </a:r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688E3C1C-12D2-4F06-A67E-FC93BBBC4023}"/>
              </a:ext>
            </a:extLst>
          </p:cNvPr>
          <p:cNvSpPr/>
          <p:nvPr/>
        </p:nvSpPr>
        <p:spPr>
          <a:xfrm>
            <a:off x="1503635" y="14285646"/>
            <a:ext cx="6423769" cy="62818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40" name="Block Arc 439">
            <a:extLst>
              <a:ext uri="{FF2B5EF4-FFF2-40B4-BE49-F238E27FC236}">
                <a16:creationId xmlns:a16="http://schemas.microsoft.com/office/drawing/2014/main" id="{C12A4F02-ABDC-4CEE-8C2F-0E4137D33BC8}"/>
              </a:ext>
            </a:extLst>
          </p:cNvPr>
          <p:cNvSpPr/>
          <p:nvPr/>
        </p:nvSpPr>
        <p:spPr>
          <a:xfrm rot="16200000">
            <a:off x="434383" y="12672431"/>
            <a:ext cx="2275583" cy="2193925"/>
          </a:xfrm>
          <a:prstGeom prst="blockArc">
            <a:avLst>
              <a:gd name="adj1" fmla="val 10643692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74D324DA-4E19-4402-8FC7-7DD152A07424}"/>
              </a:ext>
            </a:extLst>
          </p:cNvPr>
          <p:cNvSpPr/>
          <p:nvPr/>
        </p:nvSpPr>
        <p:spPr>
          <a:xfrm>
            <a:off x="1570031" y="12637918"/>
            <a:ext cx="6423769" cy="60906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03" name="Block Arc 502">
            <a:extLst>
              <a:ext uri="{FF2B5EF4-FFF2-40B4-BE49-F238E27FC236}">
                <a16:creationId xmlns:a16="http://schemas.microsoft.com/office/drawing/2014/main" id="{76C7E377-CBC3-400C-A4C6-615D134DABCF}"/>
              </a:ext>
            </a:extLst>
          </p:cNvPr>
          <p:cNvSpPr/>
          <p:nvPr/>
        </p:nvSpPr>
        <p:spPr>
          <a:xfrm rot="5400000" flipH="1">
            <a:off x="6969368" y="10998345"/>
            <a:ext cx="2334022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78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0257" y="14429927"/>
            <a:ext cx="3259137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Term 1</a:t>
            </a: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FFC8A50B-98B6-4394-9E43-C9843A3D44F3}"/>
              </a:ext>
            </a:extLst>
          </p:cNvPr>
          <p:cNvSpPr/>
          <p:nvPr/>
        </p:nvSpPr>
        <p:spPr>
          <a:xfrm>
            <a:off x="7730104" y="14089194"/>
            <a:ext cx="1128562" cy="10393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FC8A50B-98B6-4394-9E43-C9843A3D44F3}"/>
              </a:ext>
            </a:extLst>
          </p:cNvPr>
          <p:cNvSpPr/>
          <p:nvPr/>
        </p:nvSpPr>
        <p:spPr>
          <a:xfrm>
            <a:off x="4193202" y="9021872"/>
            <a:ext cx="1128562" cy="103935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id="{C17252B6-3A1A-445B-B59B-97AFC7CC6AC3}"/>
              </a:ext>
            </a:extLst>
          </p:cNvPr>
          <p:cNvSpPr/>
          <p:nvPr/>
        </p:nvSpPr>
        <p:spPr>
          <a:xfrm>
            <a:off x="7821245" y="14165866"/>
            <a:ext cx="968375" cy="905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92" name="Oval 291">
            <a:extLst>
              <a:ext uri="{FF2B5EF4-FFF2-40B4-BE49-F238E27FC236}">
                <a16:creationId xmlns:a16="http://schemas.microsoft.com/office/drawing/2014/main" id="{BB526834-8747-4849-B225-8527E0AA4BDB}"/>
              </a:ext>
            </a:extLst>
          </p:cNvPr>
          <p:cNvSpPr/>
          <p:nvPr/>
        </p:nvSpPr>
        <p:spPr>
          <a:xfrm>
            <a:off x="4275419" y="9091510"/>
            <a:ext cx="968375" cy="905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9" name="TextBox 53">
            <a:extLst>
              <a:ext uri="{FF2B5EF4-FFF2-40B4-BE49-F238E27FC236}">
                <a16:creationId xmlns:a16="http://schemas.microsoft.com/office/drawing/2014/main" id="{BA7B248D-9BF2-4EB7-A0F9-A4C1266E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195" y="9230231"/>
            <a:ext cx="927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11</a:t>
            </a:r>
          </a:p>
        </p:txBody>
      </p:sp>
      <p:sp>
        <p:nvSpPr>
          <p:cNvPr id="70" name="TextBox 52">
            <a:extLst>
              <a:ext uri="{FF2B5EF4-FFF2-40B4-BE49-F238E27FC236}">
                <a16:creationId xmlns:a16="http://schemas.microsoft.com/office/drawing/2014/main" id="{8320BDB7-C9D9-4046-B079-AE8316DB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933" y="9117228"/>
            <a:ext cx="841375" cy="3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512" name="TextBox 53">
            <a:extLst>
              <a:ext uri="{FF2B5EF4-FFF2-40B4-BE49-F238E27FC236}">
                <a16:creationId xmlns:a16="http://schemas.microsoft.com/office/drawing/2014/main" id="{BA7B248D-9BF2-4EB7-A0F9-A4C1266E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982" y="14306336"/>
            <a:ext cx="927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10</a:t>
            </a:r>
          </a:p>
        </p:txBody>
      </p:sp>
      <p:sp>
        <p:nvSpPr>
          <p:cNvPr id="514" name="TextBox 52">
            <a:extLst>
              <a:ext uri="{FF2B5EF4-FFF2-40B4-BE49-F238E27FC236}">
                <a16:creationId xmlns:a16="http://schemas.microsoft.com/office/drawing/2014/main" id="{8320BDB7-C9D9-4046-B079-AE8316DB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720" y="14193333"/>
            <a:ext cx="841375" cy="30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138341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10946</TotalTime>
  <Words>610</Words>
  <Application>Microsoft Office PowerPoint</Application>
  <PresentationFormat>Custom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BIDPGX+ArialMT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N Cooke</cp:lastModifiedBy>
  <cp:revision>466</cp:revision>
  <cp:lastPrinted>2020-06-03T09:37:56Z</cp:lastPrinted>
  <dcterms:created xsi:type="dcterms:W3CDTF">2018-02-08T08:28:53Z</dcterms:created>
  <dcterms:modified xsi:type="dcterms:W3CDTF">2025-11-04T17:49:24Z</dcterms:modified>
</cp:coreProperties>
</file>