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Hardy" initials="AH" lastIdx="0" clrIdx="0">
    <p:extLst>
      <p:ext uri="{19B8F6BF-5375-455C-9EA6-DF929625EA0E}">
        <p15:presenceInfo xmlns:p15="http://schemas.microsoft.com/office/powerpoint/2012/main" userId="S-1-5-21-1229191160-809733949-447486096-949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9" d="100"/>
          <a:sy n="49" d="100"/>
        </p:scale>
        <p:origin x="281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37285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142461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388763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168747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384252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269918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198771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270926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261533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43064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E7DC5A-95EA-4428-92F3-984D0F3FC12E}" type="datetimeFigureOut">
              <a:rPr lang="en-GB" smtClean="0"/>
              <a:t>10/11/2025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95AC86-04A0-49F1-9673-91839558EE36}" type="slidenum">
              <a:rPr lang="en-GB" smtClean="0"/>
              <a:t>‹#›</a:t>
            </a:fld>
            <a:endParaRPr lang="en-GB" dirty="0"/>
          </a:p>
        </p:txBody>
      </p:sp>
    </p:spTree>
    <p:extLst>
      <p:ext uri="{BB962C8B-B14F-4D97-AF65-F5344CB8AC3E}">
        <p14:creationId xmlns:p14="http://schemas.microsoft.com/office/powerpoint/2010/main" val="19679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4DE7DC5A-95EA-4428-92F3-984D0F3FC12E}" type="datetimeFigureOut">
              <a:rPr lang="en-GB" smtClean="0"/>
              <a:t>10/11/2025</a:t>
            </a:fld>
            <a:endParaRPr lang="en-GB" dirty="0"/>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3A95AC86-04A0-49F1-9673-91839558EE36}" type="slidenum">
              <a:rPr lang="en-GB" smtClean="0"/>
              <a:t>‹#›</a:t>
            </a:fld>
            <a:endParaRPr lang="en-GB" dirty="0"/>
          </a:p>
        </p:txBody>
      </p:sp>
    </p:spTree>
    <p:extLst>
      <p:ext uri="{BB962C8B-B14F-4D97-AF65-F5344CB8AC3E}">
        <p14:creationId xmlns:p14="http://schemas.microsoft.com/office/powerpoint/2010/main" val="140915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9E9AE96-5836-40F4-B827-5E3019723396}"/>
              </a:ext>
            </a:extLst>
          </p:cNvPr>
          <p:cNvSpPr/>
          <p:nvPr/>
        </p:nvSpPr>
        <p:spPr>
          <a:xfrm>
            <a:off x="64533" y="57150"/>
            <a:ext cx="6793467" cy="12134850"/>
          </a:xfrm>
          <a:prstGeom prst="rect">
            <a:avLst/>
          </a:prstGeom>
          <a:solidFill>
            <a:schemeClr val="bg1"/>
          </a:solidFill>
          <a:ln w="165100">
            <a:solidFill>
              <a:srgbClr val="AA97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4475" eaLnBrk="1" fontAlgn="auto" hangingPunct="1">
              <a:spcBef>
                <a:spcPts val="0"/>
              </a:spcBef>
              <a:spcAft>
                <a:spcPts val="0"/>
              </a:spcAft>
              <a:defRPr/>
            </a:pPr>
            <a:endParaRPr lang="en-US" sz="800" dirty="0"/>
          </a:p>
        </p:txBody>
      </p:sp>
      <p:sp>
        <p:nvSpPr>
          <p:cNvPr id="53" name="TextBox 2">
            <a:extLst>
              <a:ext uri="{FF2B5EF4-FFF2-40B4-BE49-F238E27FC236}">
                <a16:creationId xmlns:a16="http://schemas.microsoft.com/office/drawing/2014/main" id="{FE430084-699C-459F-808D-1E115BF56297}"/>
              </a:ext>
            </a:extLst>
          </p:cNvPr>
          <p:cNvSpPr txBox="1">
            <a:spLocks noChangeArrowheads="1"/>
          </p:cNvSpPr>
          <p:nvPr/>
        </p:nvSpPr>
        <p:spPr bwMode="auto">
          <a:xfrm>
            <a:off x="64533" y="11683119"/>
            <a:ext cx="6793467" cy="508881"/>
          </a:xfrm>
          <a:prstGeom prst="rect">
            <a:avLst/>
          </a:prstGeom>
          <a:solidFill>
            <a:srgbClr val="AA9766">
              <a:alpha val="34902"/>
            </a:srgbClr>
          </a:solidFill>
          <a:ln>
            <a:noFill/>
          </a:ln>
        </p:spPr>
        <p:txBody>
          <a:bodyPr wrap="square">
            <a:spAutoFit/>
          </a:bodyPr>
          <a:lstStyle/>
          <a:p>
            <a:pPr algn="ctr"/>
            <a:endParaRPr lang="en-GB" altLang="en-US" sz="2400" dirty="0">
              <a:solidFill>
                <a:schemeClr val="bg1"/>
              </a:solidFill>
            </a:endParaRPr>
          </a:p>
        </p:txBody>
      </p:sp>
      <p:pic>
        <p:nvPicPr>
          <p:cNvPr id="54" name="Picture 53">
            <a:extLst>
              <a:ext uri="{FF2B5EF4-FFF2-40B4-BE49-F238E27FC236}">
                <a16:creationId xmlns:a16="http://schemas.microsoft.com/office/drawing/2014/main" id="{E54B3E90-BD83-4E12-BDDA-12C81DD24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89" y="11515748"/>
            <a:ext cx="3650486" cy="651951"/>
          </a:xfrm>
          <a:prstGeom prst="rect">
            <a:avLst/>
          </a:prstGeom>
        </p:spPr>
      </p:pic>
      <p:sp>
        <p:nvSpPr>
          <p:cNvPr id="46" name="TextBox 45">
            <a:extLst>
              <a:ext uri="{FF2B5EF4-FFF2-40B4-BE49-F238E27FC236}">
                <a16:creationId xmlns:a16="http://schemas.microsoft.com/office/drawing/2014/main" id="{9B4CA644-5389-4BD4-A3ED-D265A2E4E02E}"/>
              </a:ext>
            </a:extLst>
          </p:cNvPr>
          <p:cNvSpPr txBox="1"/>
          <p:nvPr/>
        </p:nvSpPr>
        <p:spPr>
          <a:xfrm>
            <a:off x="317089" y="1315260"/>
            <a:ext cx="6287553" cy="1615827"/>
          </a:xfrm>
          <a:prstGeom prst="rect">
            <a:avLst/>
          </a:prstGeom>
          <a:solidFill>
            <a:schemeClr val="accent6">
              <a:lumMod val="20000"/>
              <a:lumOff val="80000"/>
            </a:schemeClr>
          </a:solidFill>
          <a:ln w="19050" cap="rnd">
            <a:noFill/>
          </a:ln>
        </p:spPr>
        <p:txBody>
          <a:bodyPr wrap="square" rtlCol="0">
            <a:spAutoFit/>
          </a:bodyPr>
          <a:lstStyle/>
          <a:p>
            <a:pPr algn="just"/>
            <a:r>
              <a:rPr lang="en-GB" sz="1100" dirty="0"/>
              <a:t>At The Barlow, the study of Design and Technology aims to inspire pupils to use creativity and imagination to design and produce high-quality prototypes and products. These should address real and relevant problems across a range of contexts, taking into account their own needs and those of others, as well as considering values, wants, and preferences. Through exploring both historical and contemporary examples of design and technology, pupils will develop a critical understanding of its influence on everyday life and the wider world. They will learn to analyse, evaluate, and test their own ideas and products, as well as those created by others. We also place strong emphasis on teaching pupils the principles of nutrition and the skills needed to cook. By fostering a love of cooking, we aim to unlock one of the most powerful forms of human creativity and self-expression</a:t>
            </a:r>
          </a:p>
        </p:txBody>
      </p:sp>
      <p:grpSp>
        <p:nvGrpSpPr>
          <p:cNvPr id="41" name="Group 40">
            <a:extLst>
              <a:ext uri="{FF2B5EF4-FFF2-40B4-BE49-F238E27FC236}">
                <a16:creationId xmlns:a16="http://schemas.microsoft.com/office/drawing/2014/main" id="{0C7495EF-264B-4980-B5AD-B06A0EB5AB39}"/>
              </a:ext>
            </a:extLst>
          </p:cNvPr>
          <p:cNvGrpSpPr/>
          <p:nvPr/>
        </p:nvGrpSpPr>
        <p:grpSpPr>
          <a:xfrm>
            <a:off x="175471" y="3062830"/>
            <a:ext cx="6507057" cy="8618460"/>
            <a:chOff x="101269" y="3383979"/>
            <a:chExt cx="6507057" cy="8618460"/>
          </a:xfrm>
        </p:grpSpPr>
        <p:sp>
          <p:nvSpPr>
            <p:cNvPr id="85" name="Rectangle 84">
              <a:extLst>
                <a:ext uri="{FF2B5EF4-FFF2-40B4-BE49-F238E27FC236}">
                  <a16:creationId xmlns:a16="http://schemas.microsoft.com/office/drawing/2014/main" id="{FFA47A37-37A6-4CE1-BBAA-9072E48A9856}"/>
                </a:ext>
              </a:extLst>
            </p:cNvPr>
            <p:cNvSpPr/>
            <p:nvPr/>
          </p:nvSpPr>
          <p:spPr>
            <a:xfrm>
              <a:off x="1379792" y="3421946"/>
              <a:ext cx="4666738" cy="601358"/>
            </a:xfrm>
            <a:prstGeom prst="rect">
              <a:avLst/>
            </a:prstGeom>
            <a:solidFill>
              <a:srgbClr val="971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p>
          </p:txBody>
        </p:sp>
        <p:grpSp>
          <p:nvGrpSpPr>
            <p:cNvPr id="35" name="Group 34">
              <a:extLst>
                <a:ext uri="{FF2B5EF4-FFF2-40B4-BE49-F238E27FC236}">
                  <a16:creationId xmlns:a16="http://schemas.microsoft.com/office/drawing/2014/main" id="{22F12B16-E1A3-4291-A199-7C1C1EA0F774}"/>
                </a:ext>
              </a:extLst>
            </p:cNvPr>
            <p:cNvGrpSpPr/>
            <p:nvPr/>
          </p:nvGrpSpPr>
          <p:grpSpPr>
            <a:xfrm>
              <a:off x="101269" y="3383979"/>
              <a:ext cx="6507057" cy="8618460"/>
              <a:chOff x="88623" y="3387824"/>
              <a:chExt cx="6615955" cy="8678783"/>
            </a:xfrm>
          </p:grpSpPr>
          <p:grpSp>
            <p:nvGrpSpPr>
              <p:cNvPr id="27" name="Group 26">
                <a:extLst>
                  <a:ext uri="{FF2B5EF4-FFF2-40B4-BE49-F238E27FC236}">
                    <a16:creationId xmlns:a16="http://schemas.microsoft.com/office/drawing/2014/main" id="{5D88867A-ACE3-413E-8590-BB0A7F7C6FC8}"/>
                  </a:ext>
                </a:extLst>
              </p:cNvPr>
              <p:cNvGrpSpPr/>
              <p:nvPr/>
            </p:nvGrpSpPr>
            <p:grpSpPr>
              <a:xfrm>
                <a:off x="88623" y="3387824"/>
                <a:ext cx="6615955" cy="8352877"/>
                <a:chOff x="88623" y="3387824"/>
                <a:chExt cx="6615955" cy="8352877"/>
              </a:xfrm>
            </p:grpSpPr>
            <p:sp>
              <p:nvSpPr>
                <p:cNvPr id="88" name="TextBox 87">
                  <a:extLst>
                    <a:ext uri="{FF2B5EF4-FFF2-40B4-BE49-F238E27FC236}">
                      <a16:creationId xmlns:a16="http://schemas.microsoft.com/office/drawing/2014/main" id="{9227AC1E-37BE-4343-8F54-4405A551F795}"/>
                    </a:ext>
                  </a:extLst>
                </p:cNvPr>
                <p:cNvSpPr txBox="1"/>
                <p:nvPr/>
              </p:nvSpPr>
              <p:spPr>
                <a:xfrm>
                  <a:off x="1154614" y="3469098"/>
                  <a:ext cx="2597794" cy="507831"/>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Photography</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Advanced elements of photography</a:t>
                  </a:r>
                </a:p>
              </p:txBody>
            </p:sp>
            <p:grpSp>
              <p:nvGrpSpPr>
                <p:cNvPr id="25" name="Group 24">
                  <a:extLst>
                    <a:ext uri="{FF2B5EF4-FFF2-40B4-BE49-F238E27FC236}">
                      <a16:creationId xmlns:a16="http://schemas.microsoft.com/office/drawing/2014/main" id="{07C9C8AB-7A4E-4334-870F-2CB0E664B549}"/>
                    </a:ext>
                  </a:extLst>
                </p:cNvPr>
                <p:cNvGrpSpPr/>
                <p:nvPr/>
              </p:nvGrpSpPr>
              <p:grpSpPr>
                <a:xfrm>
                  <a:off x="88623" y="3387824"/>
                  <a:ext cx="6615955" cy="8352877"/>
                  <a:chOff x="88623" y="3387824"/>
                  <a:chExt cx="6615955" cy="8352877"/>
                </a:xfrm>
              </p:grpSpPr>
              <p:sp>
                <p:nvSpPr>
                  <p:cNvPr id="9" name="Block Arc 8">
                    <a:extLst>
                      <a:ext uri="{FF2B5EF4-FFF2-40B4-BE49-F238E27FC236}">
                        <a16:creationId xmlns:a16="http://schemas.microsoft.com/office/drawing/2014/main" id="{127DB024-8DF3-49FC-AAD8-E9C4848FE580}"/>
                      </a:ext>
                    </a:extLst>
                  </p:cNvPr>
                  <p:cNvSpPr/>
                  <p:nvPr/>
                </p:nvSpPr>
                <p:spPr>
                  <a:xfrm rot="5400000">
                    <a:off x="4385042" y="7845991"/>
                    <a:ext cx="2164204" cy="2474869"/>
                  </a:xfrm>
                  <a:prstGeom prst="blockArc">
                    <a:avLst>
                      <a:gd name="adj1" fmla="val 10772248"/>
                      <a:gd name="adj2" fmla="val 156513"/>
                      <a:gd name="adj3" fmla="val 28217"/>
                    </a:avLst>
                  </a:prstGeom>
                  <a:solidFill>
                    <a:srgbClr val="971B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solidFill>
                        <a:schemeClr val="tx1"/>
                      </a:solidFill>
                    </a:endParaRPr>
                  </a:p>
                </p:txBody>
              </p:sp>
              <p:sp>
                <p:nvSpPr>
                  <p:cNvPr id="5" name="Rectangle 4">
                    <a:extLst>
                      <a:ext uri="{FF2B5EF4-FFF2-40B4-BE49-F238E27FC236}">
                        <a16:creationId xmlns:a16="http://schemas.microsoft.com/office/drawing/2014/main" id="{FCE21322-075C-434C-96F4-4563A32BE55D}"/>
                      </a:ext>
                    </a:extLst>
                  </p:cNvPr>
                  <p:cNvSpPr/>
                  <p:nvPr/>
                </p:nvSpPr>
                <p:spPr>
                  <a:xfrm>
                    <a:off x="1508253" y="11116857"/>
                    <a:ext cx="4858074" cy="601358"/>
                  </a:xfrm>
                  <a:prstGeom prst="rect">
                    <a:avLst/>
                  </a:prstGeom>
                  <a:solidFill>
                    <a:srgbClr val="971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p>
                </p:txBody>
              </p:sp>
              <p:sp>
                <p:nvSpPr>
                  <p:cNvPr id="7" name="Rectangle 6">
                    <a:extLst>
                      <a:ext uri="{FF2B5EF4-FFF2-40B4-BE49-F238E27FC236}">
                        <a16:creationId xmlns:a16="http://schemas.microsoft.com/office/drawing/2014/main" id="{A611D9C0-7E17-43AD-AFD4-7EB783F3C71A}"/>
                      </a:ext>
                    </a:extLst>
                  </p:cNvPr>
                  <p:cNvSpPr/>
                  <p:nvPr/>
                </p:nvSpPr>
                <p:spPr>
                  <a:xfrm>
                    <a:off x="1395115" y="9564169"/>
                    <a:ext cx="4168842" cy="601358"/>
                  </a:xfrm>
                  <a:prstGeom prst="rect">
                    <a:avLst/>
                  </a:prstGeom>
                  <a:solidFill>
                    <a:srgbClr val="971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p>
                </p:txBody>
              </p:sp>
              <p:sp>
                <p:nvSpPr>
                  <p:cNvPr id="10" name="Rectangle 9">
                    <a:extLst>
                      <a:ext uri="{FF2B5EF4-FFF2-40B4-BE49-F238E27FC236}">
                        <a16:creationId xmlns:a16="http://schemas.microsoft.com/office/drawing/2014/main" id="{1DF573B2-338A-4AF4-B902-363358A0C2C3}"/>
                      </a:ext>
                    </a:extLst>
                  </p:cNvPr>
                  <p:cNvSpPr/>
                  <p:nvPr/>
                </p:nvSpPr>
                <p:spPr>
                  <a:xfrm>
                    <a:off x="1508252" y="8011481"/>
                    <a:ext cx="4002872" cy="601358"/>
                  </a:xfrm>
                  <a:prstGeom prst="rect">
                    <a:avLst/>
                  </a:prstGeom>
                  <a:solidFill>
                    <a:srgbClr val="971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p>
                </p:txBody>
              </p:sp>
              <p:sp>
                <p:nvSpPr>
                  <p:cNvPr id="11" name="Block Arc 10">
                    <a:extLst>
                      <a:ext uri="{FF2B5EF4-FFF2-40B4-BE49-F238E27FC236}">
                        <a16:creationId xmlns:a16="http://schemas.microsoft.com/office/drawing/2014/main" id="{94DE3AC5-6582-4EC6-B50E-D5B30516B5FD}"/>
                      </a:ext>
                    </a:extLst>
                  </p:cNvPr>
                  <p:cNvSpPr/>
                  <p:nvPr/>
                </p:nvSpPr>
                <p:spPr>
                  <a:xfrm rot="16200000">
                    <a:off x="463461" y="6245894"/>
                    <a:ext cx="2136096" cy="2597794"/>
                  </a:xfrm>
                  <a:prstGeom prst="blockArc">
                    <a:avLst>
                      <a:gd name="adj1" fmla="val 10768003"/>
                      <a:gd name="adj2" fmla="val 156513"/>
                      <a:gd name="adj3" fmla="val 28217"/>
                    </a:avLst>
                  </a:prstGeom>
                  <a:solidFill>
                    <a:srgbClr val="971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solidFill>
                        <a:schemeClr val="tx1"/>
                      </a:solidFill>
                    </a:endParaRPr>
                  </a:p>
                </p:txBody>
              </p:sp>
              <p:sp>
                <p:nvSpPr>
                  <p:cNvPr id="12" name="Rectangle 11">
                    <a:extLst>
                      <a:ext uri="{FF2B5EF4-FFF2-40B4-BE49-F238E27FC236}">
                        <a16:creationId xmlns:a16="http://schemas.microsoft.com/office/drawing/2014/main" id="{D30157CF-6B66-4847-AF56-6843C5572ADA}"/>
                      </a:ext>
                    </a:extLst>
                  </p:cNvPr>
                  <p:cNvSpPr/>
                  <p:nvPr/>
                </p:nvSpPr>
                <p:spPr>
                  <a:xfrm>
                    <a:off x="1482278" y="6477240"/>
                    <a:ext cx="4081679" cy="601358"/>
                  </a:xfrm>
                  <a:prstGeom prst="rect">
                    <a:avLst/>
                  </a:prstGeom>
                  <a:solidFill>
                    <a:srgbClr val="971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p>
                </p:txBody>
              </p:sp>
              <p:sp>
                <p:nvSpPr>
                  <p:cNvPr id="13" name="Block Arc 12">
                    <a:extLst>
                      <a:ext uri="{FF2B5EF4-FFF2-40B4-BE49-F238E27FC236}">
                        <a16:creationId xmlns:a16="http://schemas.microsoft.com/office/drawing/2014/main" id="{6F20501E-A8D5-4912-B8E9-8C3FA2F4AF21}"/>
                      </a:ext>
                    </a:extLst>
                  </p:cNvPr>
                  <p:cNvSpPr/>
                  <p:nvPr/>
                </p:nvSpPr>
                <p:spPr>
                  <a:xfrm rot="5400000">
                    <a:off x="4369587" y="4826323"/>
                    <a:ext cx="2136096" cy="2375508"/>
                  </a:xfrm>
                  <a:prstGeom prst="blockArc">
                    <a:avLst>
                      <a:gd name="adj1" fmla="val 10768003"/>
                      <a:gd name="adj2" fmla="val 156513"/>
                      <a:gd name="adj3" fmla="val 28217"/>
                    </a:avLst>
                  </a:prstGeom>
                  <a:solidFill>
                    <a:srgbClr val="971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solidFill>
                        <a:schemeClr val="tx1"/>
                      </a:solidFill>
                    </a:endParaRPr>
                  </a:p>
                </p:txBody>
              </p:sp>
              <p:sp>
                <p:nvSpPr>
                  <p:cNvPr id="31" name="TextBox 30">
                    <a:extLst>
                      <a:ext uri="{FF2B5EF4-FFF2-40B4-BE49-F238E27FC236}">
                        <a16:creationId xmlns:a16="http://schemas.microsoft.com/office/drawing/2014/main" id="{237F6FCD-6443-4DFC-BAE3-C705929BF054}"/>
                      </a:ext>
                    </a:extLst>
                  </p:cNvPr>
                  <p:cNvSpPr txBox="1"/>
                  <p:nvPr/>
                </p:nvSpPr>
                <p:spPr>
                  <a:xfrm>
                    <a:off x="2628292" y="9519363"/>
                    <a:ext cx="3557944" cy="677108"/>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Multi-materials </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African-inspired textile, wood &amp; </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electronics lantern</a:t>
                    </a:r>
                    <a:endParaRPr lang="en-GB" sz="9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34" name="TextBox 33">
                    <a:extLst>
                      <a:ext uri="{FF2B5EF4-FFF2-40B4-BE49-F238E27FC236}">
                        <a16:creationId xmlns:a16="http://schemas.microsoft.com/office/drawing/2014/main" id="{3ACD0E25-BEE8-46E9-B3FC-4BAB3C62B149}"/>
                      </a:ext>
                    </a:extLst>
                  </p:cNvPr>
                  <p:cNvSpPr txBox="1"/>
                  <p:nvPr/>
                </p:nvSpPr>
                <p:spPr>
                  <a:xfrm>
                    <a:off x="3228851" y="7937389"/>
                    <a:ext cx="2307141" cy="661720"/>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Engineering </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Toy train </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Essentials of engineering</a:t>
                    </a:r>
                  </a:p>
                </p:txBody>
              </p:sp>
              <p:sp>
                <p:nvSpPr>
                  <p:cNvPr id="36" name="TextBox 35">
                    <a:extLst>
                      <a:ext uri="{FF2B5EF4-FFF2-40B4-BE49-F238E27FC236}">
                        <a16:creationId xmlns:a16="http://schemas.microsoft.com/office/drawing/2014/main" id="{DE87E310-FCF3-407D-B70B-4C7126B5AC87}"/>
                      </a:ext>
                    </a:extLst>
                  </p:cNvPr>
                  <p:cNvSpPr txBox="1"/>
                  <p:nvPr/>
                </p:nvSpPr>
                <p:spPr>
                  <a:xfrm>
                    <a:off x="1015778" y="7999017"/>
                    <a:ext cx="2653182" cy="507831"/>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Food &amp; Nutrition</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Intermediate skills in Food preparatio</a:t>
                    </a:r>
                    <a:r>
                      <a:rPr lang="en-GB" sz="11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n</a:t>
                    </a:r>
                  </a:p>
                </p:txBody>
              </p:sp>
              <p:sp>
                <p:nvSpPr>
                  <p:cNvPr id="43" name="TextBox 42">
                    <a:extLst>
                      <a:ext uri="{FF2B5EF4-FFF2-40B4-BE49-F238E27FC236}">
                        <a16:creationId xmlns:a16="http://schemas.microsoft.com/office/drawing/2014/main" id="{F68F7107-AC90-46CC-B680-97B5C4FB1FF0}"/>
                      </a:ext>
                    </a:extLst>
                  </p:cNvPr>
                  <p:cNvSpPr txBox="1"/>
                  <p:nvPr/>
                </p:nvSpPr>
                <p:spPr>
                  <a:xfrm>
                    <a:off x="1028845" y="6478580"/>
                    <a:ext cx="2691470" cy="507831"/>
                  </a:xfrm>
                  <a:prstGeom prst="rect">
                    <a:avLst/>
                  </a:prstGeom>
                  <a:noFill/>
                </p:spPr>
                <p:txBody>
                  <a:bodyPr wrap="square" rtlCol="0">
                    <a:spAutoFit/>
                  </a:bodyPr>
                  <a:lstStyle/>
                  <a:p>
                    <a:pPr algn="ctr"/>
                    <a:r>
                      <a:rPr lang="en-US" altLang="en-US"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Ceramics</a:t>
                    </a:r>
                  </a:p>
                  <a:p>
                    <a:pPr algn="ctr"/>
                    <a:r>
                      <a:rPr lang="en-US" altLang="en-US"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3D Design and influential designers</a:t>
                    </a:r>
                    <a:endParaRPr lang="en-US" altLang="en-US" sz="11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45" name="TextBox 44">
                    <a:extLst>
                      <a:ext uri="{FF2B5EF4-FFF2-40B4-BE49-F238E27FC236}">
                        <a16:creationId xmlns:a16="http://schemas.microsoft.com/office/drawing/2014/main" id="{8B292ECC-79DD-4C0A-A23C-23458033C468}"/>
                      </a:ext>
                    </a:extLst>
                  </p:cNvPr>
                  <p:cNvSpPr txBox="1"/>
                  <p:nvPr/>
                </p:nvSpPr>
                <p:spPr>
                  <a:xfrm>
                    <a:off x="3432279" y="6415567"/>
                    <a:ext cx="2597794" cy="661720"/>
                  </a:xfrm>
                  <a:prstGeom prst="rect">
                    <a:avLst/>
                  </a:prstGeom>
                  <a:noFill/>
                </p:spPr>
                <p:txBody>
                  <a:bodyPr wrap="square" rtlCol="0">
                    <a:spAutoFit/>
                  </a:bodyPr>
                  <a:lstStyle/>
                  <a:p>
                    <a:pPr algn="ctr"/>
                    <a:r>
                      <a:rPr lang="en-US" altLang="en-US"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Textiles</a:t>
                    </a:r>
                  </a:p>
                  <a:p>
                    <a:pPr algn="ctr"/>
                    <a:r>
                      <a:rPr lang="en-US" altLang="en-US"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Ugly dolls </a:t>
                    </a:r>
                  </a:p>
                  <a:p>
                    <a:pPr algn="ctr"/>
                    <a:r>
                      <a:rPr lang="en-US" altLang="en-US"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Pattern making </a:t>
                    </a:r>
                  </a:p>
                </p:txBody>
              </p:sp>
              <p:sp>
                <p:nvSpPr>
                  <p:cNvPr id="6" name="Block Arc 5">
                    <a:extLst>
                      <a:ext uri="{FF2B5EF4-FFF2-40B4-BE49-F238E27FC236}">
                        <a16:creationId xmlns:a16="http://schemas.microsoft.com/office/drawing/2014/main" id="{C3DC4FA2-7E9B-446C-B54E-505AE7EB0056}"/>
                      </a:ext>
                    </a:extLst>
                  </p:cNvPr>
                  <p:cNvSpPr/>
                  <p:nvPr/>
                </p:nvSpPr>
                <p:spPr>
                  <a:xfrm rot="16200000">
                    <a:off x="432442" y="9320251"/>
                    <a:ext cx="2153662" cy="2642266"/>
                  </a:xfrm>
                  <a:prstGeom prst="blockArc">
                    <a:avLst>
                      <a:gd name="adj1" fmla="val 10768003"/>
                      <a:gd name="adj2" fmla="val 156513"/>
                      <a:gd name="adj3" fmla="val 28217"/>
                    </a:avLst>
                  </a:prstGeom>
                  <a:solidFill>
                    <a:srgbClr val="971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solidFill>
                        <a:schemeClr val="tx1"/>
                      </a:solidFill>
                    </a:endParaRPr>
                  </a:p>
                </p:txBody>
              </p:sp>
              <p:sp>
                <p:nvSpPr>
                  <p:cNvPr id="83" name="TextBox 82">
                    <a:extLst>
                      <a:ext uri="{FF2B5EF4-FFF2-40B4-BE49-F238E27FC236}">
                        <a16:creationId xmlns:a16="http://schemas.microsoft.com/office/drawing/2014/main" id="{B62AF252-A6FF-4A17-A082-73116C41A6AE}"/>
                      </a:ext>
                    </a:extLst>
                  </p:cNvPr>
                  <p:cNvSpPr txBox="1"/>
                  <p:nvPr/>
                </p:nvSpPr>
                <p:spPr>
                  <a:xfrm>
                    <a:off x="3314727" y="11071287"/>
                    <a:ext cx="2530793" cy="669414"/>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STEM </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Race to the Line </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CO₂-Powered Car Challenge</a:t>
                    </a:r>
                  </a:p>
                </p:txBody>
              </p:sp>
              <p:sp>
                <p:nvSpPr>
                  <p:cNvPr id="84" name="Rectangle 83">
                    <a:extLst>
                      <a:ext uri="{FF2B5EF4-FFF2-40B4-BE49-F238E27FC236}">
                        <a16:creationId xmlns:a16="http://schemas.microsoft.com/office/drawing/2014/main" id="{4609A485-907C-4F7D-8970-A6AC6D3DF424}"/>
                      </a:ext>
                    </a:extLst>
                  </p:cNvPr>
                  <p:cNvSpPr/>
                  <p:nvPr/>
                </p:nvSpPr>
                <p:spPr>
                  <a:xfrm>
                    <a:off x="1349923" y="4942502"/>
                    <a:ext cx="4290992" cy="601358"/>
                  </a:xfrm>
                  <a:prstGeom prst="rect">
                    <a:avLst/>
                  </a:prstGeom>
                  <a:solidFill>
                    <a:srgbClr val="971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p>
                </p:txBody>
              </p:sp>
              <p:sp>
                <p:nvSpPr>
                  <p:cNvPr id="89" name="Block Arc 88">
                    <a:extLst>
                      <a:ext uri="{FF2B5EF4-FFF2-40B4-BE49-F238E27FC236}">
                        <a16:creationId xmlns:a16="http://schemas.microsoft.com/office/drawing/2014/main" id="{8A5C76AE-A722-48BB-813B-7CE8DB3D80EC}"/>
                      </a:ext>
                    </a:extLst>
                  </p:cNvPr>
                  <p:cNvSpPr/>
                  <p:nvPr/>
                </p:nvSpPr>
                <p:spPr>
                  <a:xfrm rot="16200000">
                    <a:off x="325806" y="3184763"/>
                    <a:ext cx="2123428" cy="2597794"/>
                  </a:xfrm>
                  <a:prstGeom prst="blockArc">
                    <a:avLst>
                      <a:gd name="adj1" fmla="val 10768003"/>
                      <a:gd name="adj2" fmla="val 156513"/>
                      <a:gd name="adj3" fmla="val 28217"/>
                    </a:avLst>
                  </a:prstGeom>
                  <a:solidFill>
                    <a:srgbClr val="971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45781">
                      <a:defRPr/>
                    </a:pPr>
                    <a:endParaRPr lang="en-US" sz="3831" dirty="0">
                      <a:solidFill>
                        <a:schemeClr val="tx1"/>
                      </a:solidFill>
                    </a:endParaRPr>
                  </a:p>
                </p:txBody>
              </p:sp>
              <p:sp>
                <p:nvSpPr>
                  <p:cNvPr id="93" name="TextBox 92">
                    <a:extLst>
                      <a:ext uri="{FF2B5EF4-FFF2-40B4-BE49-F238E27FC236}">
                        <a16:creationId xmlns:a16="http://schemas.microsoft.com/office/drawing/2014/main" id="{91A625D3-6C19-41E2-95AD-95CD71CC149E}"/>
                      </a:ext>
                    </a:extLst>
                  </p:cNvPr>
                  <p:cNvSpPr txBox="1"/>
                  <p:nvPr/>
                </p:nvSpPr>
                <p:spPr>
                  <a:xfrm>
                    <a:off x="3212067" y="4950914"/>
                    <a:ext cx="2530793" cy="500137"/>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3D Design</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laser cut clock </a:t>
                    </a:r>
                  </a:p>
                </p:txBody>
              </p:sp>
              <p:sp>
                <p:nvSpPr>
                  <p:cNvPr id="86" name="TextBox 85">
                    <a:extLst>
                      <a:ext uri="{FF2B5EF4-FFF2-40B4-BE49-F238E27FC236}">
                        <a16:creationId xmlns:a16="http://schemas.microsoft.com/office/drawing/2014/main" id="{595F4743-227A-4010-8B50-1EC2BE2A996E}"/>
                      </a:ext>
                    </a:extLst>
                  </p:cNvPr>
                  <p:cNvSpPr txBox="1"/>
                  <p:nvPr/>
                </p:nvSpPr>
                <p:spPr>
                  <a:xfrm>
                    <a:off x="1024648" y="4984365"/>
                    <a:ext cx="2530793" cy="507831"/>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Food &amp; Nutrition</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Advance Food prep and nutrition</a:t>
                    </a:r>
                  </a:p>
                </p:txBody>
              </p:sp>
              <p:sp>
                <p:nvSpPr>
                  <p:cNvPr id="18" name="TextBox 17">
                    <a:extLst>
                      <a:ext uri="{FF2B5EF4-FFF2-40B4-BE49-F238E27FC236}">
                        <a16:creationId xmlns:a16="http://schemas.microsoft.com/office/drawing/2014/main" id="{9FB39080-CAEA-49D6-B5A5-FC02041ABE9B}"/>
                      </a:ext>
                    </a:extLst>
                  </p:cNvPr>
                  <p:cNvSpPr txBox="1"/>
                  <p:nvPr/>
                </p:nvSpPr>
                <p:spPr>
                  <a:xfrm>
                    <a:off x="1024648" y="11123606"/>
                    <a:ext cx="2530793" cy="507831"/>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Food &amp; Nutrition</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Basics in Food safety and nutrition</a:t>
                    </a:r>
                    <a:endParaRPr lang="en-GB" sz="11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29" name="TextBox 28">
                    <a:extLst>
                      <a:ext uri="{FF2B5EF4-FFF2-40B4-BE49-F238E27FC236}">
                        <a16:creationId xmlns:a16="http://schemas.microsoft.com/office/drawing/2014/main" id="{496787FB-1E99-4CF3-AFA4-08E30F5169BB}"/>
                      </a:ext>
                    </a:extLst>
                  </p:cNvPr>
                  <p:cNvSpPr txBox="1"/>
                  <p:nvPr/>
                </p:nvSpPr>
                <p:spPr>
                  <a:xfrm>
                    <a:off x="717743" y="9517841"/>
                    <a:ext cx="2642266" cy="677108"/>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3D Design </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Exploring, shaping, &amp; drawing </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3D forms</a:t>
                    </a:r>
                  </a:p>
                </p:txBody>
              </p:sp>
              <p:sp>
                <p:nvSpPr>
                  <p:cNvPr id="87" name="TextBox 86">
                    <a:extLst>
                      <a:ext uri="{FF2B5EF4-FFF2-40B4-BE49-F238E27FC236}">
                        <a16:creationId xmlns:a16="http://schemas.microsoft.com/office/drawing/2014/main" id="{CCA0B311-FD55-41AB-A16D-FDEC59E3281A}"/>
                      </a:ext>
                    </a:extLst>
                  </p:cNvPr>
                  <p:cNvSpPr txBox="1"/>
                  <p:nvPr/>
                </p:nvSpPr>
                <p:spPr>
                  <a:xfrm>
                    <a:off x="3589827" y="3387824"/>
                    <a:ext cx="2642266" cy="962699"/>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Textiles</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Architectural-Inspired printed </a:t>
                    </a:r>
                  </a:p>
                  <a:p>
                    <a:pPr algn="ctr"/>
                    <a:r>
                      <a:rPr lang="en-GB" sz="1050"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Pencil Case</a:t>
                    </a:r>
                  </a:p>
                  <a:p>
                    <a:pPr algn="ctr"/>
                    <a:endParaRPr lang="en-GB" sz="1956"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pic>
                <p:nvPicPr>
                  <p:cNvPr id="4" name="Picture 3">
                    <a:extLst>
                      <a:ext uri="{FF2B5EF4-FFF2-40B4-BE49-F238E27FC236}">
                        <a16:creationId xmlns:a16="http://schemas.microsoft.com/office/drawing/2014/main" id="{827E1E22-63D2-4895-80D1-F2E5B0F3EE40}"/>
                      </a:ext>
                    </a:extLst>
                  </p:cNvPr>
                  <p:cNvPicPr>
                    <a:picLocks noChangeAspect="1"/>
                  </p:cNvPicPr>
                  <p:nvPr/>
                </p:nvPicPr>
                <p:blipFill rotWithShape="1">
                  <a:blip r:embed="rId3"/>
                  <a:srcRect b="15525"/>
                  <a:stretch/>
                </p:blipFill>
                <p:spPr>
                  <a:xfrm>
                    <a:off x="3536630" y="8838953"/>
                    <a:ext cx="821480" cy="600530"/>
                  </a:xfrm>
                  <a:prstGeom prst="rect">
                    <a:avLst/>
                  </a:prstGeom>
                </p:spPr>
              </p:pic>
              <p:pic>
                <p:nvPicPr>
                  <p:cNvPr id="8" name="Picture 7">
                    <a:extLst>
                      <a:ext uri="{FF2B5EF4-FFF2-40B4-BE49-F238E27FC236}">
                        <a16:creationId xmlns:a16="http://schemas.microsoft.com/office/drawing/2014/main" id="{1BBA6283-41AB-4421-91D8-4DB9255F2AB5}"/>
                      </a:ext>
                    </a:extLst>
                  </p:cNvPr>
                  <p:cNvPicPr>
                    <a:picLocks noChangeAspect="1"/>
                  </p:cNvPicPr>
                  <p:nvPr/>
                </p:nvPicPr>
                <p:blipFill>
                  <a:blip r:embed="rId4"/>
                  <a:stretch>
                    <a:fillRect/>
                  </a:stretch>
                </p:blipFill>
                <p:spPr>
                  <a:xfrm>
                    <a:off x="5203700" y="8838125"/>
                    <a:ext cx="609485" cy="601358"/>
                  </a:xfrm>
                  <a:prstGeom prst="rect">
                    <a:avLst/>
                  </a:prstGeom>
                </p:spPr>
              </p:pic>
              <p:pic>
                <p:nvPicPr>
                  <p:cNvPr id="2" name="Picture 1">
                    <a:extLst>
                      <a:ext uri="{FF2B5EF4-FFF2-40B4-BE49-F238E27FC236}">
                        <a16:creationId xmlns:a16="http://schemas.microsoft.com/office/drawing/2014/main" id="{56C63814-972C-48FB-89E5-0073DCE052BA}"/>
                      </a:ext>
                    </a:extLst>
                  </p:cNvPr>
                  <p:cNvPicPr>
                    <a:picLocks noChangeAspect="1"/>
                  </p:cNvPicPr>
                  <p:nvPr/>
                </p:nvPicPr>
                <p:blipFill>
                  <a:blip r:embed="rId5"/>
                  <a:stretch>
                    <a:fillRect/>
                  </a:stretch>
                </p:blipFill>
                <p:spPr>
                  <a:xfrm>
                    <a:off x="2490746" y="10237080"/>
                    <a:ext cx="827319" cy="827319"/>
                  </a:xfrm>
                  <a:prstGeom prst="rect">
                    <a:avLst/>
                  </a:prstGeom>
                </p:spPr>
              </p:pic>
              <p:pic>
                <p:nvPicPr>
                  <p:cNvPr id="17" name="Picture 16">
                    <a:extLst>
                      <a:ext uri="{FF2B5EF4-FFF2-40B4-BE49-F238E27FC236}">
                        <a16:creationId xmlns:a16="http://schemas.microsoft.com/office/drawing/2014/main" id="{91D9CFDA-C28F-44F2-A6A3-B79F9E9D13D1}"/>
                      </a:ext>
                    </a:extLst>
                  </p:cNvPr>
                  <p:cNvPicPr>
                    <a:picLocks noChangeAspect="1"/>
                  </p:cNvPicPr>
                  <p:nvPr/>
                </p:nvPicPr>
                <p:blipFill>
                  <a:blip r:embed="rId6"/>
                  <a:stretch>
                    <a:fillRect/>
                  </a:stretch>
                </p:blipFill>
                <p:spPr>
                  <a:xfrm>
                    <a:off x="1646432" y="7120129"/>
                    <a:ext cx="1116533" cy="855576"/>
                  </a:xfrm>
                  <a:prstGeom prst="rect">
                    <a:avLst/>
                  </a:prstGeom>
                </p:spPr>
              </p:pic>
              <p:pic>
                <p:nvPicPr>
                  <p:cNvPr id="19" name="Picture 18">
                    <a:extLst>
                      <a:ext uri="{FF2B5EF4-FFF2-40B4-BE49-F238E27FC236}">
                        <a16:creationId xmlns:a16="http://schemas.microsoft.com/office/drawing/2014/main" id="{A470685B-B973-433E-B7E1-D6D291BA2CB0}"/>
                      </a:ext>
                    </a:extLst>
                  </p:cNvPr>
                  <p:cNvPicPr>
                    <a:picLocks noChangeAspect="1"/>
                  </p:cNvPicPr>
                  <p:nvPr/>
                </p:nvPicPr>
                <p:blipFill rotWithShape="1">
                  <a:blip r:embed="rId7"/>
                  <a:srcRect l="10200" t="4228" r="7077" b="5723"/>
                  <a:stretch/>
                </p:blipFill>
                <p:spPr>
                  <a:xfrm>
                    <a:off x="4350345" y="7104156"/>
                    <a:ext cx="844672" cy="883409"/>
                  </a:xfrm>
                  <a:prstGeom prst="rect">
                    <a:avLst/>
                  </a:prstGeom>
                </p:spPr>
              </p:pic>
              <p:pic>
                <p:nvPicPr>
                  <p:cNvPr id="20" name="Picture 19">
                    <a:extLst>
                      <a:ext uri="{FF2B5EF4-FFF2-40B4-BE49-F238E27FC236}">
                        <a16:creationId xmlns:a16="http://schemas.microsoft.com/office/drawing/2014/main" id="{341AB124-3D71-452E-8867-77481455A59E}"/>
                      </a:ext>
                    </a:extLst>
                  </p:cNvPr>
                  <p:cNvPicPr>
                    <a:picLocks noChangeAspect="1"/>
                  </p:cNvPicPr>
                  <p:nvPr/>
                </p:nvPicPr>
                <p:blipFill>
                  <a:blip r:embed="rId8"/>
                  <a:stretch>
                    <a:fillRect/>
                  </a:stretch>
                </p:blipFill>
                <p:spPr>
                  <a:xfrm>
                    <a:off x="3082272" y="7133408"/>
                    <a:ext cx="895571" cy="857462"/>
                  </a:xfrm>
                  <a:prstGeom prst="rect">
                    <a:avLst/>
                  </a:prstGeom>
                </p:spPr>
              </p:pic>
              <p:pic>
                <p:nvPicPr>
                  <p:cNvPr id="21" name="Picture 20">
                    <a:extLst>
                      <a:ext uri="{FF2B5EF4-FFF2-40B4-BE49-F238E27FC236}">
                        <a16:creationId xmlns:a16="http://schemas.microsoft.com/office/drawing/2014/main" id="{B1259E5B-9D74-4708-9DF1-2BAAE5D9ABDF}"/>
                      </a:ext>
                    </a:extLst>
                  </p:cNvPr>
                  <p:cNvPicPr>
                    <a:picLocks noChangeAspect="1"/>
                  </p:cNvPicPr>
                  <p:nvPr/>
                </p:nvPicPr>
                <p:blipFill rotWithShape="1">
                  <a:blip r:embed="rId9"/>
                  <a:srcRect l="6951" r="8440"/>
                  <a:stretch/>
                </p:blipFill>
                <p:spPr>
                  <a:xfrm>
                    <a:off x="2660257" y="4071131"/>
                    <a:ext cx="699893" cy="827211"/>
                  </a:xfrm>
                  <a:prstGeom prst="rect">
                    <a:avLst/>
                  </a:prstGeom>
                </p:spPr>
              </p:pic>
              <p:pic>
                <p:nvPicPr>
                  <p:cNvPr id="22" name="Picture 21">
                    <a:extLst>
                      <a:ext uri="{FF2B5EF4-FFF2-40B4-BE49-F238E27FC236}">
                        <a16:creationId xmlns:a16="http://schemas.microsoft.com/office/drawing/2014/main" id="{B3A1ACAA-BD43-4F00-9B93-938474BA6672}"/>
                      </a:ext>
                    </a:extLst>
                  </p:cNvPr>
                  <p:cNvPicPr>
                    <a:picLocks noChangeAspect="1"/>
                  </p:cNvPicPr>
                  <p:nvPr/>
                </p:nvPicPr>
                <p:blipFill>
                  <a:blip r:embed="rId10"/>
                  <a:stretch>
                    <a:fillRect/>
                  </a:stretch>
                </p:blipFill>
                <p:spPr>
                  <a:xfrm>
                    <a:off x="1545374" y="4106966"/>
                    <a:ext cx="777851" cy="777851"/>
                  </a:xfrm>
                  <a:prstGeom prst="rect">
                    <a:avLst/>
                  </a:prstGeom>
                </p:spPr>
              </p:pic>
              <p:pic>
                <p:nvPicPr>
                  <p:cNvPr id="24" name="Picture 23">
                    <a:extLst>
                      <a:ext uri="{FF2B5EF4-FFF2-40B4-BE49-F238E27FC236}">
                        <a16:creationId xmlns:a16="http://schemas.microsoft.com/office/drawing/2014/main" id="{4AA74382-384C-46EB-8A7E-3518C9904EEF}"/>
                      </a:ext>
                    </a:extLst>
                  </p:cNvPr>
                  <p:cNvPicPr>
                    <a:picLocks noChangeAspect="1"/>
                  </p:cNvPicPr>
                  <p:nvPr/>
                </p:nvPicPr>
                <p:blipFill rotWithShape="1">
                  <a:blip r:embed="rId11"/>
                  <a:srcRect t="10537" b="13500"/>
                  <a:stretch/>
                </p:blipFill>
                <p:spPr>
                  <a:xfrm>
                    <a:off x="1109839" y="5608326"/>
                    <a:ext cx="2465060" cy="841291"/>
                  </a:xfrm>
                  <a:prstGeom prst="rect">
                    <a:avLst/>
                  </a:prstGeom>
                </p:spPr>
              </p:pic>
              <p:pic>
                <p:nvPicPr>
                  <p:cNvPr id="26" name="Picture 25">
                    <a:extLst>
                      <a:ext uri="{FF2B5EF4-FFF2-40B4-BE49-F238E27FC236}">
                        <a16:creationId xmlns:a16="http://schemas.microsoft.com/office/drawing/2014/main" id="{37293EBD-5651-476F-9483-767A4B86E7C8}"/>
                      </a:ext>
                    </a:extLst>
                  </p:cNvPr>
                  <p:cNvPicPr>
                    <a:picLocks noChangeAspect="1"/>
                  </p:cNvPicPr>
                  <p:nvPr/>
                </p:nvPicPr>
                <p:blipFill>
                  <a:blip r:embed="rId12"/>
                  <a:stretch>
                    <a:fillRect/>
                  </a:stretch>
                </p:blipFill>
                <p:spPr>
                  <a:xfrm>
                    <a:off x="1424140" y="10189718"/>
                    <a:ext cx="899085" cy="892792"/>
                  </a:xfrm>
                  <a:prstGeom prst="rect">
                    <a:avLst/>
                  </a:prstGeom>
                </p:spPr>
              </p:pic>
              <p:pic>
                <p:nvPicPr>
                  <p:cNvPr id="28" name="Picture 27">
                    <a:extLst>
                      <a:ext uri="{FF2B5EF4-FFF2-40B4-BE49-F238E27FC236}">
                        <a16:creationId xmlns:a16="http://schemas.microsoft.com/office/drawing/2014/main" id="{75CC1FA6-6FD1-4BE3-B55C-4EDA409D718E}"/>
                      </a:ext>
                    </a:extLst>
                  </p:cNvPr>
                  <p:cNvPicPr>
                    <a:picLocks noChangeAspect="1"/>
                  </p:cNvPicPr>
                  <p:nvPr/>
                </p:nvPicPr>
                <p:blipFill>
                  <a:blip r:embed="rId13"/>
                  <a:stretch>
                    <a:fillRect/>
                  </a:stretch>
                </p:blipFill>
                <p:spPr>
                  <a:xfrm>
                    <a:off x="4463123" y="8905783"/>
                    <a:ext cx="682063" cy="492992"/>
                  </a:xfrm>
                  <a:prstGeom prst="rect">
                    <a:avLst/>
                  </a:prstGeom>
                </p:spPr>
              </p:pic>
              <p:sp>
                <p:nvSpPr>
                  <p:cNvPr id="32" name="Oval 31">
                    <a:extLst>
                      <a:ext uri="{FF2B5EF4-FFF2-40B4-BE49-F238E27FC236}">
                        <a16:creationId xmlns:a16="http://schemas.microsoft.com/office/drawing/2014/main" id="{94009276-B31F-409F-A523-EDA4663FC9FD}"/>
                      </a:ext>
                    </a:extLst>
                  </p:cNvPr>
                  <p:cNvSpPr/>
                  <p:nvPr/>
                </p:nvSpPr>
                <p:spPr>
                  <a:xfrm>
                    <a:off x="5495953" y="7720676"/>
                    <a:ext cx="1114264" cy="1155629"/>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Year 8</a:t>
                    </a:r>
                  </a:p>
                </p:txBody>
              </p:sp>
              <p:pic>
                <p:nvPicPr>
                  <p:cNvPr id="30" name="Picture 29">
                    <a:extLst>
                      <a:ext uri="{FF2B5EF4-FFF2-40B4-BE49-F238E27FC236}">
                        <a16:creationId xmlns:a16="http://schemas.microsoft.com/office/drawing/2014/main" id="{D5709595-2FA1-44D4-ADF8-6DB863227498}"/>
                      </a:ext>
                    </a:extLst>
                  </p:cNvPr>
                  <p:cNvPicPr>
                    <a:picLocks noChangeAspect="1"/>
                  </p:cNvPicPr>
                  <p:nvPr/>
                </p:nvPicPr>
                <p:blipFill>
                  <a:blip r:embed="rId14"/>
                  <a:stretch>
                    <a:fillRect/>
                  </a:stretch>
                </p:blipFill>
                <p:spPr>
                  <a:xfrm>
                    <a:off x="4966122" y="4084977"/>
                    <a:ext cx="457789" cy="753391"/>
                  </a:xfrm>
                  <a:prstGeom prst="rect">
                    <a:avLst/>
                  </a:prstGeom>
                </p:spPr>
              </p:pic>
              <p:pic>
                <p:nvPicPr>
                  <p:cNvPr id="33" name="Picture 32">
                    <a:extLst>
                      <a:ext uri="{FF2B5EF4-FFF2-40B4-BE49-F238E27FC236}">
                        <a16:creationId xmlns:a16="http://schemas.microsoft.com/office/drawing/2014/main" id="{B11E34E3-5D9D-479C-B1BF-741B9658DB85}"/>
                      </a:ext>
                    </a:extLst>
                  </p:cNvPr>
                  <p:cNvPicPr>
                    <a:picLocks noChangeAspect="1"/>
                  </p:cNvPicPr>
                  <p:nvPr/>
                </p:nvPicPr>
                <p:blipFill rotWithShape="1">
                  <a:blip r:embed="rId15"/>
                  <a:srcRect t="2417" b="8141"/>
                  <a:stretch/>
                </p:blipFill>
                <p:spPr>
                  <a:xfrm>
                    <a:off x="4784151" y="5571469"/>
                    <a:ext cx="849206" cy="860346"/>
                  </a:xfrm>
                  <a:prstGeom prst="rect">
                    <a:avLst/>
                  </a:prstGeom>
                </p:spPr>
              </p:pic>
              <p:pic>
                <p:nvPicPr>
                  <p:cNvPr id="38" name="Picture 37">
                    <a:extLst>
                      <a:ext uri="{FF2B5EF4-FFF2-40B4-BE49-F238E27FC236}">
                        <a16:creationId xmlns:a16="http://schemas.microsoft.com/office/drawing/2014/main" id="{7A750F91-18CB-4B07-A4CF-AC3DA765F648}"/>
                      </a:ext>
                    </a:extLst>
                  </p:cNvPr>
                  <p:cNvPicPr>
                    <a:picLocks noChangeAspect="1"/>
                  </p:cNvPicPr>
                  <p:nvPr/>
                </p:nvPicPr>
                <p:blipFill rotWithShape="1">
                  <a:blip r:embed="rId16"/>
                  <a:srcRect t="16879" b="15934"/>
                  <a:stretch/>
                </p:blipFill>
                <p:spPr>
                  <a:xfrm>
                    <a:off x="3808489" y="5689320"/>
                    <a:ext cx="1061701" cy="713331"/>
                  </a:xfrm>
                  <a:prstGeom prst="rect">
                    <a:avLst/>
                  </a:prstGeom>
                </p:spPr>
              </p:pic>
              <p:sp>
                <p:nvSpPr>
                  <p:cNvPr id="94" name="Oval 93">
                    <a:extLst>
                      <a:ext uri="{FF2B5EF4-FFF2-40B4-BE49-F238E27FC236}">
                        <a16:creationId xmlns:a16="http://schemas.microsoft.com/office/drawing/2014/main" id="{DF985CFC-4FC6-4B49-8515-C35FEEABDE5A}"/>
                      </a:ext>
                    </a:extLst>
                  </p:cNvPr>
                  <p:cNvSpPr/>
                  <p:nvPr/>
                </p:nvSpPr>
                <p:spPr>
                  <a:xfrm>
                    <a:off x="5494143" y="4615713"/>
                    <a:ext cx="1114264" cy="1155629"/>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Year 9</a:t>
                    </a:r>
                  </a:p>
                </p:txBody>
              </p:sp>
              <p:pic>
                <p:nvPicPr>
                  <p:cNvPr id="39" name="Picture 38">
                    <a:extLst>
                      <a:ext uri="{FF2B5EF4-FFF2-40B4-BE49-F238E27FC236}">
                        <a16:creationId xmlns:a16="http://schemas.microsoft.com/office/drawing/2014/main" id="{24266390-B402-432D-9BA8-791B32EA821D}"/>
                      </a:ext>
                    </a:extLst>
                  </p:cNvPr>
                  <p:cNvPicPr>
                    <a:picLocks noChangeAspect="1"/>
                  </p:cNvPicPr>
                  <p:nvPr/>
                </p:nvPicPr>
                <p:blipFill rotWithShape="1">
                  <a:blip r:embed="rId17"/>
                  <a:srcRect l="13907" t="8566" r="6788" b="16503"/>
                  <a:stretch/>
                </p:blipFill>
                <p:spPr>
                  <a:xfrm>
                    <a:off x="3698692" y="4075569"/>
                    <a:ext cx="828593" cy="844521"/>
                  </a:xfrm>
                  <a:prstGeom prst="rect">
                    <a:avLst/>
                  </a:prstGeom>
                </p:spPr>
              </p:pic>
              <p:pic>
                <p:nvPicPr>
                  <p:cNvPr id="3" name="Picture 2">
                    <a:extLst>
                      <a:ext uri="{FF2B5EF4-FFF2-40B4-BE49-F238E27FC236}">
                        <a16:creationId xmlns:a16="http://schemas.microsoft.com/office/drawing/2014/main" id="{7395787E-EDEB-43B8-815C-04DC585303D2}"/>
                      </a:ext>
                    </a:extLst>
                  </p:cNvPr>
                  <p:cNvPicPr>
                    <a:picLocks noChangeAspect="1"/>
                  </p:cNvPicPr>
                  <p:nvPr/>
                </p:nvPicPr>
                <p:blipFill>
                  <a:blip r:embed="rId18"/>
                  <a:stretch>
                    <a:fillRect/>
                  </a:stretch>
                </p:blipFill>
                <p:spPr>
                  <a:xfrm>
                    <a:off x="1154614" y="8762375"/>
                    <a:ext cx="690833" cy="677108"/>
                  </a:xfrm>
                  <a:prstGeom prst="rect">
                    <a:avLst/>
                  </a:prstGeom>
                </p:spPr>
              </p:pic>
              <p:pic>
                <p:nvPicPr>
                  <p:cNvPr id="14" name="Picture 13">
                    <a:extLst>
                      <a:ext uri="{FF2B5EF4-FFF2-40B4-BE49-F238E27FC236}">
                        <a16:creationId xmlns:a16="http://schemas.microsoft.com/office/drawing/2014/main" id="{1FDD08D0-F944-41E9-8E44-BF67D921D252}"/>
                      </a:ext>
                    </a:extLst>
                  </p:cNvPr>
                  <p:cNvPicPr>
                    <a:picLocks noChangeAspect="1"/>
                  </p:cNvPicPr>
                  <p:nvPr/>
                </p:nvPicPr>
                <p:blipFill>
                  <a:blip r:embed="rId19"/>
                  <a:stretch>
                    <a:fillRect/>
                  </a:stretch>
                </p:blipFill>
                <p:spPr>
                  <a:xfrm>
                    <a:off x="3676011" y="10355250"/>
                    <a:ext cx="1190261" cy="669415"/>
                  </a:xfrm>
                  <a:prstGeom prst="rect">
                    <a:avLst/>
                  </a:prstGeom>
                </p:spPr>
              </p:pic>
              <p:pic>
                <p:nvPicPr>
                  <p:cNvPr id="23" name="Picture 22">
                    <a:extLst>
                      <a:ext uri="{FF2B5EF4-FFF2-40B4-BE49-F238E27FC236}">
                        <a16:creationId xmlns:a16="http://schemas.microsoft.com/office/drawing/2014/main" id="{FC9AEAD9-8BC7-4428-BE51-D341B9CA9D47}"/>
                      </a:ext>
                    </a:extLst>
                  </p:cNvPr>
                  <p:cNvPicPr>
                    <a:picLocks noChangeAspect="1"/>
                  </p:cNvPicPr>
                  <p:nvPr/>
                </p:nvPicPr>
                <p:blipFill>
                  <a:blip r:embed="rId20"/>
                  <a:stretch>
                    <a:fillRect/>
                  </a:stretch>
                </p:blipFill>
                <p:spPr>
                  <a:xfrm>
                    <a:off x="4926454" y="10355250"/>
                    <a:ext cx="900118" cy="505746"/>
                  </a:xfrm>
                  <a:prstGeom prst="rect">
                    <a:avLst/>
                  </a:prstGeom>
                </p:spPr>
              </p:pic>
              <p:pic>
                <p:nvPicPr>
                  <p:cNvPr id="37" name="Picture 36">
                    <a:extLst>
                      <a:ext uri="{FF2B5EF4-FFF2-40B4-BE49-F238E27FC236}">
                        <a16:creationId xmlns:a16="http://schemas.microsoft.com/office/drawing/2014/main" id="{49F5E1E6-FE67-487D-8E30-D3AB9D5108FA}"/>
                      </a:ext>
                    </a:extLst>
                  </p:cNvPr>
                  <p:cNvPicPr>
                    <a:picLocks noChangeAspect="1"/>
                  </p:cNvPicPr>
                  <p:nvPr/>
                </p:nvPicPr>
                <p:blipFill rotWithShape="1">
                  <a:blip r:embed="rId21"/>
                  <a:srcRect b="6244"/>
                  <a:stretch/>
                </p:blipFill>
                <p:spPr>
                  <a:xfrm>
                    <a:off x="1977895" y="8706233"/>
                    <a:ext cx="806526" cy="720000"/>
                  </a:xfrm>
                  <a:prstGeom prst="rect">
                    <a:avLst/>
                  </a:prstGeom>
                </p:spPr>
              </p:pic>
            </p:grpSp>
          </p:grpSp>
          <p:sp>
            <p:nvSpPr>
              <p:cNvPr id="16" name="Oval 15">
                <a:extLst>
                  <a:ext uri="{FF2B5EF4-FFF2-40B4-BE49-F238E27FC236}">
                    <a16:creationId xmlns:a16="http://schemas.microsoft.com/office/drawing/2014/main" id="{8D6D39A2-BBCE-4C3E-8836-F793F9F12CA4}"/>
                  </a:ext>
                </a:extLst>
              </p:cNvPr>
              <p:cNvSpPr/>
              <p:nvPr/>
            </p:nvSpPr>
            <p:spPr>
              <a:xfrm>
                <a:off x="5472941" y="10910978"/>
                <a:ext cx="1114264" cy="1155629"/>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Year 7</a:t>
                </a:r>
              </a:p>
            </p:txBody>
          </p:sp>
        </p:grpSp>
      </p:grpSp>
      <p:sp>
        <p:nvSpPr>
          <p:cNvPr id="59" name="TextBox 1">
            <a:extLst>
              <a:ext uri="{FF2B5EF4-FFF2-40B4-BE49-F238E27FC236}">
                <a16:creationId xmlns:a16="http://schemas.microsoft.com/office/drawing/2014/main" id="{5A7A55C9-80A4-4C20-B90B-6D9956DDDEE4}"/>
              </a:ext>
            </a:extLst>
          </p:cNvPr>
          <p:cNvSpPr txBox="1">
            <a:spLocks noChangeArrowheads="1"/>
          </p:cNvSpPr>
          <p:nvPr/>
        </p:nvSpPr>
        <p:spPr bwMode="auto">
          <a:xfrm>
            <a:off x="253358" y="97162"/>
            <a:ext cx="491971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3600" b="1" dirty="0"/>
              <a:t>Design &amp; Technology</a:t>
            </a:r>
          </a:p>
          <a:p>
            <a:r>
              <a:rPr lang="en-GB" altLang="en-US" sz="3200" b="1" dirty="0"/>
              <a:t>KS3 Learning Journey</a:t>
            </a:r>
          </a:p>
        </p:txBody>
      </p:sp>
      <p:pic>
        <p:nvPicPr>
          <p:cNvPr id="60" name="Picture 59">
            <a:extLst>
              <a:ext uri="{FF2B5EF4-FFF2-40B4-BE49-F238E27FC236}">
                <a16:creationId xmlns:a16="http://schemas.microsoft.com/office/drawing/2014/main" id="{57CA2758-75CC-4C5B-99F6-A9A43FDF3AB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42953" y="177945"/>
            <a:ext cx="1939575" cy="1077440"/>
          </a:xfrm>
          <a:prstGeom prst="rect">
            <a:avLst/>
          </a:prstGeom>
        </p:spPr>
      </p:pic>
    </p:spTree>
    <p:extLst>
      <p:ext uri="{BB962C8B-B14F-4D97-AF65-F5344CB8AC3E}">
        <p14:creationId xmlns:p14="http://schemas.microsoft.com/office/powerpoint/2010/main" val="6510428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1314</TotalTime>
  <Words>255</Words>
  <Application>Microsoft Office PowerPoint</Application>
  <PresentationFormat>Widescreen</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UI Semilight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Hardy</dc:creator>
  <cp:lastModifiedBy>S Turner</cp:lastModifiedBy>
  <cp:revision>74</cp:revision>
  <dcterms:created xsi:type="dcterms:W3CDTF">2022-10-27T17:37:44Z</dcterms:created>
  <dcterms:modified xsi:type="dcterms:W3CDTF">2025-11-10T20:26:30Z</dcterms:modified>
</cp:coreProperties>
</file>