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8225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Sutton" initials="CS" lastIdx="0" clrIdx="0">
    <p:extLst>
      <p:ext uri="{19B8F6BF-5375-455C-9EA6-DF929625EA0E}">
        <p15:presenceInfo xmlns:p15="http://schemas.microsoft.com/office/powerpoint/2012/main" userId="C Sut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B37"/>
    <a:srgbClr val="A7CB5A"/>
    <a:srgbClr val="217C88"/>
    <a:srgbClr val="33CCCC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41" autoAdjust="0"/>
  </p:normalViewPr>
  <p:slideViewPr>
    <p:cSldViewPr snapToGrid="0">
      <p:cViewPr>
        <p:scale>
          <a:sx n="100" d="100"/>
          <a:sy n="100" d="100"/>
        </p:scale>
        <p:origin x="1770" y="-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08">
            <a:extLst>
              <a:ext uri="{FF2B5EF4-FFF2-40B4-BE49-F238E27FC236}">
                <a16:creationId xmlns:a16="http://schemas.microsoft.com/office/drawing/2014/main" id="{05B97DE5-4ABC-45AB-A934-854FBA6082D0}"/>
              </a:ext>
            </a:extLst>
          </p:cNvPr>
          <p:cNvSpPr/>
          <p:nvPr/>
        </p:nvSpPr>
        <p:spPr>
          <a:xfrm>
            <a:off x="79154" y="9349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1556025" y="14508850"/>
            <a:ext cx="341012" cy="1220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793452" y="16011659"/>
            <a:ext cx="213545" cy="4902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5580338" y="13110770"/>
            <a:ext cx="88735" cy="3435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</p:cNvCxnSpPr>
          <p:nvPr/>
        </p:nvCxnSpPr>
        <p:spPr>
          <a:xfrm>
            <a:off x="3377445" y="13185775"/>
            <a:ext cx="23245" cy="3190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H="1" flipV="1">
            <a:off x="3875429" y="13896912"/>
            <a:ext cx="493876" cy="3785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3906462" y="13171731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</p:cNvCxnSpPr>
          <p:nvPr/>
        </p:nvCxnSpPr>
        <p:spPr>
          <a:xfrm>
            <a:off x="2265424" y="13135243"/>
            <a:ext cx="23245" cy="3190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 flipV="1">
            <a:off x="2585099" y="13846940"/>
            <a:ext cx="232560" cy="2232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V="1">
            <a:off x="7263909" y="13942348"/>
            <a:ext cx="29357" cy="2429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20303" y="13363843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875015" y="16105734"/>
            <a:ext cx="252953" cy="5951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V="1">
            <a:off x="4344141" y="15981864"/>
            <a:ext cx="7871" cy="4409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>
            <a:off x="806171" y="14821092"/>
            <a:ext cx="389217" cy="716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>
            <a:off x="991090" y="13915476"/>
            <a:ext cx="343144" cy="3799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5097169" y="15934204"/>
            <a:ext cx="0" cy="5056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3AA26B6B-38D3-4F4C-AA76-373A70DD8840}"/>
              </a:ext>
            </a:extLst>
          </p:cNvPr>
          <p:cNvCxnSpPr>
            <a:cxnSpLocks/>
          </p:cNvCxnSpPr>
          <p:nvPr/>
        </p:nvCxnSpPr>
        <p:spPr>
          <a:xfrm flipV="1">
            <a:off x="7978827" y="12080652"/>
            <a:ext cx="420479" cy="226571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0239FC8-5C75-4F9A-AD12-EE606F7E37B0}"/>
              </a:ext>
            </a:extLst>
          </p:cNvPr>
          <p:cNvCxnSpPr>
            <a:cxnSpLocks/>
          </p:cNvCxnSpPr>
          <p:nvPr/>
        </p:nvCxnSpPr>
        <p:spPr>
          <a:xfrm flipV="1">
            <a:off x="5041303" y="11543091"/>
            <a:ext cx="12198" cy="35960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F24CB1-3F17-4CE3-8536-79649D19AA12}"/>
              </a:ext>
            </a:extLst>
          </p:cNvPr>
          <p:cNvCxnSpPr>
            <a:cxnSpLocks/>
          </p:cNvCxnSpPr>
          <p:nvPr/>
        </p:nvCxnSpPr>
        <p:spPr>
          <a:xfrm flipV="1">
            <a:off x="3661065" y="11648806"/>
            <a:ext cx="59" cy="3276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</p:cNvCxnSpPr>
          <p:nvPr/>
        </p:nvCxnSpPr>
        <p:spPr>
          <a:xfrm flipV="1">
            <a:off x="2703907" y="11619633"/>
            <a:ext cx="36299" cy="3769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</p:cNvCxnSpPr>
          <p:nvPr/>
        </p:nvCxnSpPr>
        <p:spPr>
          <a:xfrm flipH="1">
            <a:off x="8736974" y="11429081"/>
            <a:ext cx="246857" cy="1579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8249572" y="13774696"/>
            <a:ext cx="193131" cy="258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V="1">
            <a:off x="8087715" y="12761131"/>
            <a:ext cx="532846" cy="31624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>
            <a:off x="3154311" y="15279030"/>
            <a:ext cx="9759" cy="3866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2027713" y="16103600"/>
            <a:ext cx="263902" cy="25009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>
            <a:off x="1432112" y="13225945"/>
            <a:ext cx="343144" cy="3799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 flipV="1">
            <a:off x="9021895" y="12564004"/>
            <a:ext cx="279935" cy="2672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 flipV="1">
            <a:off x="8736156" y="13341525"/>
            <a:ext cx="432055" cy="3709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>
            <a:off x="2861154" y="10983356"/>
            <a:ext cx="529968" cy="2088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6717578" y="10877237"/>
            <a:ext cx="223696" cy="4591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058E7A-48F1-4FB3-941C-2C47AF71FDC8}"/>
              </a:ext>
            </a:extLst>
          </p:cNvPr>
          <p:cNvCxnSpPr>
            <a:cxnSpLocks/>
          </p:cNvCxnSpPr>
          <p:nvPr/>
        </p:nvCxnSpPr>
        <p:spPr>
          <a:xfrm flipV="1">
            <a:off x="2893040" y="9541057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 flipH="1">
            <a:off x="3473668" y="4458367"/>
            <a:ext cx="291257" cy="34871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 flipV="1">
            <a:off x="7667626" y="9604927"/>
            <a:ext cx="371815" cy="3351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AD90D1A4-241D-4ECF-BA20-F55AAB77ED6E}"/>
              </a:ext>
            </a:extLst>
          </p:cNvPr>
          <p:cNvCxnSpPr>
            <a:cxnSpLocks/>
            <a:stCxn id="127" idx="2"/>
          </p:cNvCxnSpPr>
          <p:nvPr/>
        </p:nvCxnSpPr>
        <p:spPr>
          <a:xfrm>
            <a:off x="4022012" y="10887944"/>
            <a:ext cx="46515" cy="3019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6A09172C-4707-46F4-AB6D-7F6C65F8901C}"/>
              </a:ext>
            </a:extLst>
          </p:cNvPr>
          <p:cNvCxnSpPr>
            <a:cxnSpLocks/>
          </p:cNvCxnSpPr>
          <p:nvPr/>
        </p:nvCxnSpPr>
        <p:spPr>
          <a:xfrm flipH="1">
            <a:off x="5083201" y="10900899"/>
            <a:ext cx="31210" cy="3482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 flipH="1">
            <a:off x="2257270" y="8745743"/>
            <a:ext cx="355019" cy="27864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 flipH="1">
            <a:off x="5539871" y="6388385"/>
            <a:ext cx="754804" cy="76796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1079293" y="4200239"/>
            <a:ext cx="799881" cy="5356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  <a:stCxn id="195" idx="2"/>
          </p:cNvCxnSpPr>
          <p:nvPr/>
        </p:nvCxnSpPr>
        <p:spPr>
          <a:xfrm>
            <a:off x="5669073" y="8707672"/>
            <a:ext cx="208504" cy="5995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 flipH="1" flipV="1">
            <a:off x="5826176" y="5064944"/>
            <a:ext cx="375035" cy="4189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 flipH="1">
            <a:off x="3598051" y="8369052"/>
            <a:ext cx="287602" cy="7683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7756454" y="7959762"/>
            <a:ext cx="727479" cy="3000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 flipH="1">
            <a:off x="2949751" y="6441211"/>
            <a:ext cx="405375" cy="4887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>
            <a:off x="7443097" y="4310263"/>
            <a:ext cx="74254" cy="34120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3F77B5E0-7F45-4003-BAC1-DBC88C1C404A}"/>
              </a:ext>
            </a:extLst>
          </p:cNvPr>
          <p:cNvCxnSpPr>
            <a:cxnSpLocks/>
          </p:cNvCxnSpPr>
          <p:nvPr/>
        </p:nvCxnSpPr>
        <p:spPr>
          <a:xfrm flipH="1" flipV="1">
            <a:off x="6718411" y="9404286"/>
            <a:ext cx="179809" cy="6811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F08A3E18-5761-4878-9B37-78C779B4A2D5}"/>
              </a:ext>
            </a:extLst>
          </p:cNvPr>
          <p:cNvCxnSpPr>
            <a:cxnSpLocks/>
          </p:cNvCxnSpPr>
          <p:nvPr/>
        </p:nvCxnSpPr>
        <p:spPr>
          <a:xfrm flipV="1">
            <a:off x="1864776" y="7235665"/>
            <a:ext cx="624532" cy="37813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5EA84EAC-2147-4292-B02B-C1214C3E112F}"/>
              </a:ext>
            </a:extLst>
          </p:cNvPr>
          <p:cNvCxnSpPr>
            <a:cxnSpLocks/>
          </p:cNvCxnSpPr>
          <p:nvPr/>
        </p:nvCxnSpPr>
        <p:spPr>
          <a:xfrm>
            <a:off x="609624" y="8812713"/>
            <a:ext cx="702021" cy="7626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28D7655-A01A-4F35-9E61-86C7CC4C0705}"/>
              </a:ext>
            </a:extLst>
          </p:cNvPr>
          <p:cNvCxnSpPr>
            <a:cxnSpLocks/>
          </p:cNvCxnSpPr>
          <p:nvPr/>
        </p:nvCxnSpPr>
        <p:spPr>
          <a:xfrm>
            <a:off x="5012531" y="6580555"/>
            <a:ext cx="241002" cy="4619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EB1912C5-AECF-463E-A7F9-01EB74E14554}"/>
              </a:ext>
            </a:extLst>
          </p:cNvPr>
          <p:cNvCxnSpPr>
            <a:cxnSpLocks/>
          </p:cNvCxnSpPr>
          <p:nvPr/>
        </p:nvCxnSpPr>
        <p:spPr>
          <a:xfrm flipV="1">
            <a:off x="4764378" y="7219220"/>
            <a:ext cx="207889" cy="25741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0879359B-74A7-4601-BD37-C055AC94667F}"/>
              </a:ext>
            </a:extLst>
          </p:cNvPr>
          <p:cNvCxnSpPr>
            <a:cxnSpLocks/>
          </p:cNvCxnSpPr>
          <p:nvPr/>
        </p:nvCxnSpPr>
        <p:spPr>
          <a:xfrm>
            <a:off x="1922243" y="6197634"/>
            <a:ext cx="487008" cy="716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0C876847-9533-49D2-853A-7F745EE5D054}"/>
              </a:ext>
            </a:extLst>
          </p:cNvPr>
          <p:cNvCxnSpPr>
            <a:cxnSpLocks/>
          </p:cNvCxnSpPr>
          <p:nvPr/>
        </p:nvCxnSpPr>
        <p:spPr>
          <a:xfrm flipV="1">
            <a:off x="831459" y="5042001"/>
            <a:ext cx="845321" cy="601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8C2A5B4-9410-4B21-9C80-1EC98AFB9BE9}"/>
              </a:ext>
            </a:extLst>
          </p:cNvPr>
          <p:cNvCxnSpPr>
            <a:cxnSpLocks/>
          </p:cNvCxnSpPr>
          <p:nvPr/>
        </p:nvCxnSpPr>
        <p:spPr>
          <a:xfrm flipH="1" flipV="1">
            <a:off x="3626069" y="4959486"/>
            <a:ext cx="331621" cy="4193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7942" flipV="1">
            <a:off x="2390417" y="2017550"/>
            <a:ext cx="264153" cy="577936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1652" flipV="1">
            <a:off x="6553833" y="2015636"/>
            <a:ext cx="274957" cy="601574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9798" flipV="1">
            <a:off x="4804022" y="2045273"/>
            <a:ext cx="422397" cy="92415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658056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66938" y="15522575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511573" y="11410506"/>
            <a:ext cx="2887663" cy="224882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54381" y="11095037"/>
            <a:ext cx="5978454" cy="61212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dirty="0"/>
              <a:t>C</a:t>
            </a: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43252" y="9326285"/>
            <a:ext cx="2700777" cy="2125663"/>
          </a:xfrm>
          <a:prstGeom prst="blockArc">
            <a:avLst>
              <a:gd name="adj1" fmla="val 1093898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76153" y="7086170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100429" y="9056439"/>
            <a:ext cx="5827909" cy="5908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51114" y="6788569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          </a:t>
            </a:r>
            <a:endParaRPr lang="en-US" altLang="en-US" sz="24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076701" y="4552842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714878" y="4236026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857038" y="4334303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7830602" y="6755183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7981108" y="6880893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758392" y="1555750"/>
            <a:ext cx="6329324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dirty="0"/>
              <a:t>RO59 Coursework    RO58 Coursework    RO57 Exam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946151" y="1446342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759" y="13579247"/>
            <a:ext cx="1140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Fresh air, cleanliness, exercise, stimulation, routine,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22" y="6977049"/>
            <a:ext cx="995702" cy="8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800" y="4584251"/>
            <a:ext cx="93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Post – 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943639" y="10574655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1061224" y="10746957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078" y="10818274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663" y="10863668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233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355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4130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254" y="15683344"/>
            <a:ext cx="92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+mn-lt"/>
              </a:rPr>
              <a:t>10&amp;11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675" y="15422935"/>
            <a:ext cx="841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+mn-lt"/>
              </a:rPr>
              <a:t>YEAR</a:t>
            </a:r>
          </a:p>
        </p:txBody>
      </p:sp>
      <p:sp>
        <p:nvSpPr>
          <p:cNvPr id="3268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554" y="15584880"/>
            <a:ext cx="16727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BRIDGING COURSE TO CHILD DEVELOPMENT </a:t>
            </a:r>
          </a:p>
          <a:p>
            <a:pPr algn="ctr" eaLnBrk="1" hangingPunct="1"/>
            <a:endParaRPr lang="en-US" altLang="en-US" sz="1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5892007" y="15527164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2214681" y="15441629"/>
            <a:ext cx="45719" cy="68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86" y="15596557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REPRODUCTION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107530" y="15663309"/>
            <a:ext cx="418290" cy="2160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2629153">
            <a:off x="1659176" y="15334322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17624419">
            <a:off x="858333" y="14148423"/>
            <a:ext cx="1317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ANTENATAL CARE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42" y="176919"/>
            <a:ext cx="44005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3600" b="1" dirty="0"/>
              <a:t>Child Development </a:t>
            </a:r>
            <a:r>
              <a:rPr lang="en-GB" altLang="en-US" sz="3200" b="1" dirty="0"/>
              <a:t>Learning Journey</a:t>
            </a: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352073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PREPARATION  FOR BIRTH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572000" y="1326356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759" y="13475695"/>
            <a:ext cx="15909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POSTNATAL CHECKS</a:t>
            </a:r>
          </a:p>
        </p:txBody>
      </p: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882" y="13490323"/>
            <a:ext cx="1570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POSTNATAL CARE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432" y="11231740"/>
            <a:ext cx="200183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Gill Sans MT Condensed" panose="020B0506020104020203" pitchFamily="34" charset="0"/>
              </a:rPr>
              <a:t>CHILDHOOD HEALTH</a:t>
            </a:r>
            <a:endParaRPr lang="en-US" altLang="en-US" sz="20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642600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882119" y="1492432"/>
            <a:ext cx="938212" cy="845774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145644" y="1753180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 10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66153" y="1833869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</a:t>
            </a:r>
            <a:r>
              <a:rPr lang="en-GB" altLang="en-US" sz="1800" dirty="0">
                <a:solidFill>
                  <a:schemeClr val="bg1"/>
                </a:solidFill>
              </a:rPr>
              <a:t>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0628" y="16700834"/>
            <a:ext cx="1628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Childhood illness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5939" y="16439822"/>
            <a:ext cx="1586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Factors affecting Pre-conception for men and woman health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53133" y="15402115"/>
            <a:ext cx="808972" cy="839581"/>
            <a:chOff x="5295983" y="15373540"/>
            <a:chExt cx="808972" cy="83958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1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06" y="15132534"/>
            <a:ext cx="810838" cy="8413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8358" y="16505724"/>
            <a:ext cx="108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Recognise the signs</a:t>
            </a:r>
          </a:p>
          <a:p>
            <a:pPr algn="ctr"/>
            <a:r>
              <a:rPr lang="en-GB" sz="800" dirty="0"/>
              <a:t> and symptoms of</a:t>
            </a:r>
          </a:p>
          <a:p>
            <a:pPr algn="ctr"/>
            <a:r>
              <a:rPr lang="en-GB" sz="800" dirty="0"/>
              <a:t> pregnancy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4781" y="15306351"/>
            <a:ext cx="7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TOPIC AREA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82" y="14566173"/>
            <a:ext cx="79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Identify the roles of different health professionals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9867" y="15679363"/>
            <a:ext cx="101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 the importance of antenatal classes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013" y="13475050"/>
            <a:ext cx="78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Identify and explain routine tests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7037" y="14523190"/>
            <a:ext cx="1414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Specialised diagnostic tests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9201" y="12767758"/>
            <a:ext cx="61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Choices for delivery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25733" y="14580795"/>
            <a:ext cx="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Methods of assisted delivery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86960" y="12916809"/>
            <a:ext cx="857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Stages of labour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1538" y="14139282"/>
            <a:ext cx="96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Pain relief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22" y="13270086"/>
            <a:ext cx="810838" cy="84132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743332" y="13312631"/>
            <a:ext cx="6797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 </a:t>
            </a:r>
            <a:r>
              <a:rPr lang="en-GB" sz="1200" b="1" dirty="0"/>
              <a:t>TOPIC</a:t>
            </a:r>
          </a:p>
          <a:p>
            <a:r>
              <a:rPr lang="en-GB" sz="1200" b="1" dirty="0"/>
              <a:t> AREA 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29733" y="12772216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Postnatal checks </a:t>
            </a:r>
          </a:p>
          <a:p>
            <a:pPr algn="ctr"/>
            <a:r>
              <a:rPr lang="en-GB" sz="800" dirty="0"/>
              <a:t>on Newborn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61199" y="14205198"/>
            <a:ext cx="121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Postnatal care</a:t>
            </a:r>
          </a:p>
          <a:p>
            <a:pPr algn="ctr"/>
            <a:r>
              <a:rPr lang="en-GB" sz="800" dirty="0"/>
              <a:t>for the mother and baby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32835" y="14070173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Optimum conditions for </a:t>
            </a:r>
          </a:p>
          <a:p>
            <a:pPr algn="ctr"/>
            <a:r>
              <a:rPr lang="en-GB" sz="800" dirty="0"/>
              <a:t>development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32920" y="12097357"/>
            <a:ext cx="2199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Acceptable patterns of behaviour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655192" y="11488030"/>
            <a:ext cx="111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Approaches to  </a:t>
            </a:r>
          </a:p>
          <a:p>
            <a:pPr algn="ctr"/>
            <a:r>
              <a:rPr lang="en-GB" sz="800" dirty="0"/>
              <a:t>discipline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130" y="10968615"/>
            <a:ext cx="827563" cy="90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7960" y="12944621"/>
            <a:ext cx="135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Warmth, feeding, shelter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0911" y="10665610"/>
            <a:ext cx="1879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Signs and Symptoms of illness in children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6695" y="11891978"/>
            <a:ext cx="10005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Needs of an ill child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8401" y="10590190"/>
            <a:ext cx="1109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Emergency Treatment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16217" y="10686123"/>
            <a:ext cx="153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Recognising common hazards and how to prevent them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0508" y="11960233"/>
            <a:ext cx="821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Safety labelling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6765" y="11216055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CHILD SAFETY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8070" y="11963799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Social Safety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821" y="15363976"/>
            <a:ext cx="374311" cy="3694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99118" y="16466108"/>
            <a:ext cx="122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Identify the structure/function of the male and female reproduction system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8203" y="16361132"/>
            <a:ext cx="499915" cy="49991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581413" y="16248152"/>
            <a:ext cx="1196351" cy="852083"/>
            <a:chOff x="2439329" y="16285469"/>
            <a:chExt cx="1235025" cy="806455"/>
          </a:xfrm>
        </p:grpSpPr>
        <p:sp>
          <p:nvSpPr>
            <p:cNvPr id="19" name="TextBox 18"/>
            <p:cNvSpPr txBox="1"/>
            <p:nvPr/>
          </p:nvSpPr>
          <p:spPr>
            <a:xfrm>
              <a:off x="2439329" y="16285469"/>
              <a:ext cx="1235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Recognise and evaluate</a:t>
              </a:r>
            </a:p>
            <a:p>
              <a:pPr algn="ctr"/>
              <a:r>
                <a:rPr lang="en-GB" sz="800" dirty="0"/>
                <a:t> methods of contraception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1"/>
            <a:srcRect l="22422" t="76373" r="41225" b="2347"/>
            <a:stretch/>
          </p:blipFill>
          <p:spPr>
            <a:xfrm>
              <a:off x="2657413" y="16684517"/>
              <a:ext cx="869133" cy="407407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2813" y="16769652"/>
            <a:ext cx="400748" cy="40074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0033" y="14105501"/>
            <a:ext cx="517259" cy="42556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4"/>
          <a:srcRect l="9275" t="18180" r="58043" b="25627"/>
          <a:stretch/>
        </p:blipFill>
        <p:spPr>
          <a:xfrm>
            <a:off x="461601" y="13882222"/>
            <a:ext cx="459639" cy="39638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0971" y="12752654"/>
            <a:ext cx="387665" cy="387665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137732" y="6898822"/>
            <a:ext cx="70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 </a:t>
            </a:r>
            <a:r>
              <a:rPr lang="en-GB" sz="1200" b="1" dirty="0"/>
              <a:t>YEAR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63199" y="12972574"/>
            <a:ext cx="371663" cy="26889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17"/>
          <a:srcRect l="31242" t="17950" r="21452" b="22235"/>
          <a:stretch/>
        </p:blipFill>
        <p:spPr>
          <a:xfrm>
            <a:off x="9167989" y="11970054"/>
            <a:ext cx="305711" cy="41327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5584" y="11085694"/>
            <a:ext cx="416168" cy="40362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19"/>
          <a:srcRect t="9373" b="6378"/>
          <a:stretch/>
        </p:blipFill>
        <p:spPr>
          <a:xfrm>
            <a:off x="7403150" y="12299389"/>
            <a:ext cx="485977" cy="25107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0"/>
          <a:srcRect t="28359" b="26018"/>
          <a:stretch/>
        </p:blipFill>
        <p:spPr>
          <a:xfrm>
            <a:off x="1967779" y="12126510"/>
            <a:ext cx="627967" cy="37258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3044" y="12153876"/>
            <a:ext cx="350013" cy="3632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22"/>
          <a:srcRect t="15263" b="14612"/>
          <a:stretch/>
        </p:blipFill>
        <p:spPr>
          <a:xfrm>
            <a:off x="3846230" y="10619720"/>
            <a:ext cx="351563" cy="26822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85530" y="10572124"/>
            <a:ext cx="660928" cy="39292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05571" y="12095338"/>
            <a:ext cx="407348" cy="473934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5112" y="14803776"/>
            <a:ext cx="341173" cy="34484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94501" y="14019379"/>
            <a:ext cx="417037" cy="38917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27"/>
          <a:srcRect l="14588" t="14841" r="15286" b="16475"/>
          <a:stretch/>
        </p:blipFill>
        <p:spPr>
          <a:xfrm>
            <a:off x="8358998" y="14395514"/>
            <a:ext cx="553474" cy="460115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5509307" y="5506333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Review of RO57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103284" y="8246007"/>
            <a:ext cx="113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Stages and types of play and how they help development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697730" y="7795930"/>
            <a:ext cx="4123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Plan and evaluate play activities for a child aged 1 to 5 years for a chosen area of development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8129654" y="10122929"/>
            <a:ext cx="1303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Observe the development of a child aged 1 to 5 years 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2330209" y="9890031"/>
            <a:ext cx="1029449" cy="523489"/>
            <a:chOff x="2076701" y="3825164"/>
            <a:chExt cx="1029449" cy="523489"/>
          </a:xfrm>
        </p:grpSpPr>
        <p:sp>
          <p:nvSpPr>
            <p:cNvPr id="147" name="TextBox 146"/>
            <p:cNvSpPr txBox="1"/>
            <p:nvPr/>
          </p:nvSpPr>
          <p:spPr>
            <a:xfrm>
              <a:off x="2076701" y="4133209"/>
              <a:ext cx="10294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Social development </a:t>
              </a:r>
            </a:p>
          </p:txBody>
        </p: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460895" y="3825164"/>
              <a:ext cx="426757" cy="426757"/>
            </a:xfrm>
            <a:prstGeom prst="rect">
              <a:avLst/>
            </a:prstGeom>
          </p:spPr>
        </p:pic>
      </p:grpSp>
      <p:pic>
        <p:nvPicPr>
          <p:cNvPr id="179" name="Picture 17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43868" y="8025829"/>
            <a:ext cx="975445" cy="451143"/>
          </a:xfrm>
          <a:prstGeom prst="rect">
            <a:avLst/>
          </a:prstGeom>
        </p:spPr>
      </p:pic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618028" y="4855846"/>
            <a:ext cx="2878137" cy="2271713"/>
          </a:xfrm>
          <a:prstGeom prst="blockArc">
            <a:avLst>
              <a:gd name="adj1" fmla="val 10800000"/>
              <a:gd name="adj2" fmla="val 156514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4706126" y="9886845"/>
            <a:ext cx="501508" cy="425567"/>
            <a:chOff x="2862161" y="3397885"/>
            <a:chExt cx="752129" cy="574486"/>
          </a:xfrm>
        </p:grpSpPr>
        <p:sp>
          <p:nvSpPr>
            <p:cNvPr id="173" name="TextBox 172"/>
            <p:cNvSpPr txBox="1"/>
            <p:nvPr/>
          </p:nvSpPr>
          <p:spPr>
            <a:xfrm>
              <a:off x="2862161" y="3756927"/>
              <a:ext cx="7521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Creative skills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0"/>
            <a:srcRect t="3851" b="19225"/>
            <a:stretch/>
          </p:blipFill>
          <p:spPr>
            <a:xfrm>
              <a:off x="2912908" y="3397885"/>
              <a:ext cx="642502" cy="387224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1"/>
          <a:srcRect l="23294" t="10336" r="21931" b="9519"/>
          <a:stretch/>
        </p:blipFill>
        <p:spPr>
          <a:xfrm>
            <a:off x="1587684" y="16173500"/>
            <a:ext cx="398553" cy="34367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66796" y="8370123"/>
            <a:ext cx="426757" cy="35360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82410" y="9973060"/>
            <a:ext cx="330978" cy="36650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10557706" flipV="1">
            <a:off x="8717474" y="9527485"/>
            <a:ext cx="446042" cy="576079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408707" y="2459311"/>
            <a:ext cx="46038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Understand the development of a child from one to five years </a:t>
            </a:r>
            <a:r>
              <a:rPr lang="en-GB" dirty="0"/>
              <a:t>	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29207" y="2493747"/>
            <a:ext cx="34990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Health and Well-being for Child Development </a:t>
            </a:r>
            <a:r>
              <a:rPr lang="en-GB" dirty="0"/>
              <a:t>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331924" y="5311671"/>
            <a:ext cx="774259" cy="560881"/>
          </a:xfrm>
          <a:prstGeom prst="rect">
            <a:avLst/>
          </a:prstGeom>
        </p:spPr>
      </p:pic>
      <p:sp>
        <p:nvSpPr>
          <p:cNvPr id="263" name="TextBox 262"/>
          <p:cNvSpPr txBox="1"/>
          <p:nvPr/>
        </p:nvSpPr>
        <p:spPr>
          <a:xfrm>
            <a:off x="3215415" y="2959197"/>
            <a:ext cx="37784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Create a safe environment and understand the nutritional</a:t>
            </a:r>
          </a:p>
          <a:p>
            <a:pPr algn="ctr"/>
            <a:r>
              <a:rPr lang="en-GB" sz="1200" dirty="0"/>
              <a:t> needs of children from birth to five years </a:t>
            </a:r>
            <a:r>
              <a:rPr lang="en-GB" dirty="0"/>
              <a:t>	</a:t>
            </a:r>
          </a:p>
        </p:txBody>
      </p:sp>
      <p:sp>
        <p:nvSpPr>
          <p:cNvPr id="267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461" y="15559301"/>
            <a:ext cx="168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PRE-CONCEPTION HEALTH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265856" y="15072862"/>
            <a:ext cx="108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reproduction takes place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440127" y="12858568"/>
            <a:ext cx="1354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 the importance of parenting  classes</a:t>
            </a:r>
          </a:p>
        </p:txBody>
      </p:sp>
      <p:pic>
        <p:nvPicPr>
          <p:cNvPr id="274" name="Picture 2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930" y="13243264"/>
            <a:ext cx="374311" cy="369449"/>
          </a:xfrm>
          <a:prstGeom prst="rect">
            <a:avLst/>
          </a:prstGeom>
        </p:spPr>
      </p:pic>
      <p:sp>
        <p:nvSpPr>
          <p:cNvPr id="278" name="TextBox 277"/>
          <p:cNvSpPr txBox="1"/>
          <p:nvPr/>
        </p:nvSpPr>
        <p:spPr>
          <a:xfrm>
            <a:off x="1769420" y="12998563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Role of birth partner</a:t>
            </a:r>
          </a:p>
        </p:txBody>
      </p:sp>
      <p:sp>
        <p:nvSpPr>
          <p:cNvPr id="282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49140" y="12184448"/>
            <a:ext cx="1317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DEVELOPMENTT NEEDS OF CHILD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7421791" y="11082338"/>
            <a:ext cx="6797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 </a:t>
            </a:r>
            <a:r>
              <a:rPr lang="en-GB" sz="1200" b="1" dirty="0"/>
              <a:t>TOPIC</a:t>
            </a:r>
          </a:p>
          <a:p>
            <a:r>
              <a:rPr lang="en-GB" sz="1200" b="1" dirty="0"/>
              <a:t> AREA 4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9081786" y="12774643"/>
            <a:ext cx="135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Routine, </a:t>
            </a:r>
          </a:p>
          <a:p>
            <a:r>
              <a:rPr lang="en-GB" sz="800" dirty="0"/>
              <a:t>love and</a:t>
            </a:r>
          </a:p>
          <a:p>
            <a:r>
              <a:rPr lang="en-GB" sz="800" dirty="0"/>
              <a:t> support</a:t>
            </a:r>
          </a:p>
        </p:txBody>
      </p:sp>
      <p:sp>
        <p:nvSpPr>
          <p:cNvPr id="295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7647" y="9822132"/>
            <a:ext cx="1317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COURSEWORK RO59</a:t>
            </a:r>
          </a:p>
        </p:txBody>
      </p:sp>
      <p:grpSp>
        <p:nvGrpSpPr>
          <p:cNvPr id="301" name="Group 300"/>
          <p:cNvGrpSpPr/>
          <p:nvPr/>
        </p:nvGrpSpPr>
        <p:grpSpPr>
          <a:xfrm>
            <a:off x="4668907" y="8930025"/>
            <a:ext cx="808972" cy="839581"/>
            <a:chOff x="5295983" y="15373540"/>
            <a:chExt cx="808972" cy="839581"/>
          </a:xfrm>
        </p:grpSpPr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07" name="TextBox 306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2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1536795" y="9024156"/>
            <a:ext cx="808972" cy="839581"/>
            <a:chOff x="5295983" y="15373540"/>
            <a:chExt cx="808972" cy="839581"/>
          </a:xfrm>
        </p:grpSpPr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14" name="TextBox 313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1</a:t>
              </a:r>
            </a:p>
          </p:txBody>
        </p:sp>
      </p:grp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3871235" y="898820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22" name="Group 321"/>
          <p:cNvGrpSpPr/>
          <p:nvPr/>
        </p:nvGrpSpPr>
        <p:grpSpPr>
          <a:xfrm>
            <a:off x="6827105" y="8937052"/>
            <a:ext cx="808972" cy="839581"/>
            <a:chOff x="5295983" y="15373540"/>
            <a:chExt cx="808972" cy="839581"/>
          </a:xfrm>
        </p:grpSpPr>
        <p:pic>
          <p:nvPicPr>
            <p:cNvPr id="323" name="Picture 3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24" name="TextBox 323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3</a:t>
              </a:r>
            </a:p>
          </p:txBody>
        </p:sp>
      </p:grpSp>
      <p:sp>
        <p:nvSpPr>
          <p:cNvPr id="325" name="Rectangle 32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442025" y="8924690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>
            <a:off x="8620561" y="8898568"/>
            <a:ext cx="279557" cy="88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3063865" y="6706041"/>
            <a:ext cx="808972" cy="839581"/>
            <a:chOff x="5295983" y="15373540"/>
            <a:chExt cx="808972" cy="839581"/>
          </a:xfrm>
        </p:grpSpPr>
        <p:pic>
          <p:nvPicPr>
            <p:cNvPr id="343" name="Picture 3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44" name="TextBox 343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2</a:t>
              </a: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5794184" y="6691973"/>
            <a:ext cx="808972" cy="839581"/>
            <a:chOff x="5295983" y="15373540"/>
            <a:chExt cx="808972" cy="839581"/>
          </a:xfrm>
        </p:grpSpPr>
        <p:pic>
          <p:nvPicPr>
            <p:cNvPr id="350" name="Picture 3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51" name="TextBox 350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1</a:t>
              </a:r>
            </a:p>
          </p:txBody>
        </p:sp>
      </p:grpSp>
      <p:sp>
        <p:nvSpPr>
          <p:cNvPr id="352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703" y="6821110"/>
            <a:ext cx="1081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COURSEWORK RO58</a:t>
            </a:r>
          </a:p>
        </p:txBody>
      </p:sp>
      <p:grpSp>
        <p:nvGrpSpPr>
          <p:cNvPr id="354" name="Group 353"/>
          <p:cNvGrpSpPr/>
          <p:nvPr/>
        </p:nvGrpSpPr>
        <p:grpSpPr>
          <a:xfrm>
            <a:off x="2546154" y="4433781"/>
            <a:ext cx="808972" cy="839581"/>
            <a:chOff x="5295983" y="15373540"/>
            <a:chExt cx="808972" cy="839581"/>
          </a:xfrm>
        </p:grpSpPr>
        <p:pic>
          <p:nvPicPr>
            <p:cNvPr id="356" name="Picture 3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58" name="TextBox 357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4</a:t>
              </a:r>
            </a:p>
          </p:txBody>
        </p:sp>
      </p:grpSp>
      <p:sp>
        <p:nvSpPr>
          <p:cNvPr id="359" name="Rectangle 35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737790" y="6723785"/>
            <a:ext cx="65303" cy="735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6" name="Rectangle 185"/>
          <p:cNvSpPr/>
          <p:nvPr/>
        </p:nvSpPr>
        <p:spPr>
          <a:xfrm>
            <a:off x="1011206" y="5483937"/>
            <a:ext cx="813014" cy="11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/>
          <p:cNvSpPr/>
          <p:nvPr/>
        </p:nvSpPr>
        <p:spPr>
          <a:xfrm>
            <a:off x="8326552" y="8002335"/>
            <a:ext cx="808865" cy="80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5" name="Group 364"/>
          <p:cNvGrpSpPr/>
          <p:nvPr/>
        </p:nvGrpSpPr>
        <p:grpSpPr>
          <a:xfrm>
            <a:off x="960448" y="5186442"/>
            <a:ext cx="808972" cy="839581"/>
            <a:chOff x="5295983" y="15373540"/>
            <a:chExt cx="808972" cy="839581"/>
          </a:xfrm>
        </p:grpSpPr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368" name="TextBox 367"/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3</a:t>
              </a:r>
            </a:p>
          </p:txBody>
        </p:sp>
      </p:grpSp>
      <p:sp>
        <p:nvSpPr>
          <p:cNvPr id="369" name="Rectangle 36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2097747" y="4522267"/>
            <a:ext cx="10673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459241" y="4554001"/>
            <a:ext cx="10673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80" y="4619432"/>
            <a:ext cx="1733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EXAM REVISION  </a:t>
            </a:r>
          </a:p>
        </p:txBody>
      </p:sp>
      <p:pic>
        <p:nvPicPr>
          <p:cNvPr id="380" name="Picture 379"/>
          <p:cNvPicPr>
            <a:picLocks noChangeAspect="1"/>
          </p:cNvPicPr>
          <p:nvPr/>
        </p:nvPicPr>
        <p:blipFill rotWithShape="1">
          <a:blip r:embed="rId36"/>
          <a:srcRect t="8319"/>
          <a:stretch/>
        </p:blipFill>
        <p:spPr>
          <a:xfrm>
            <a:off x="4937859" y="5300320"/>
            <a:ext cx="636724" cy="517528"/>
          </a:xfrm>
          <a:prstGeom prst="rect">
            <a:avLst/>
          </a:prstGeom>
        </p:spPr>
      </p:pic>
      <p:sp>
        <p:nvSpPr>
          <p:cNvPr id="381" name="TextBox 380"/>
          <p:cNvSpPr txBox="1"/>
          <p:nvPr/>
        </p:nvSpPr>
        <p:spPr>
          <a:xfrm>
            <a:off x="6320049" y="4652771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EXAM </a:t>
            </a:r>
          </a:p>
        </p:txBody>
      </p:sp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7"/>
          <a:srcRect l="21477" r="22970"/>
          <a:stretch/>
        </p:blipFill>
        <p:spPr>
          <a:xfrm>
            <a:off x="7334805" y="3747602"/>
            <a:ext cx="567148" cy="506642"/>
          </a:xfrm>
          <a:prstGeom prst="rect">
            <a:avLst/>
          </a:prstGeom>
        </p:spPr>
      </p:pic>
      <p:sp>
        <p:nvSpPr>
          <p:cNvPr id="255" name="Rectangle 254">
            <a:extLst>
              <a:ext uri="{FF2B5EF4-FFF2-40B4-BE49-F238E27FC236}">
                <a16:creationId xmlns:a16="http://schemas.microsoft.com/office/drawing/2014/main" id="{104824B6-3C1C-4157-A262-BC10B0241653}"/>
              </a:ext>
            </a:extLst>
          </p:cNvPr>
          <p:cNvSpPr/>
          <p:nvPr/>
        </p:nvSpPr>
        <p:spPr>
          <a:xfrm>
            <a:off x="4629451" y="6726120"/>
            <a:ext cx="65303" cy="735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3EB5D11-81C3-4DC0-BA5E-C55CE030A3F3}"/>
              </a:ext>
            </a:extLst>
          </p:cNvPr>
          <p:cNvSpPr/>
          <p:nvPr/>
        </p:nvSpPr>
        <p:spPr>
          <a:xfrm>
            <a:off x="7866548" y="8991293"/>
            <a:ext cx="45719" cy="762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DE11B86-AAE4-4313-B943-F272B2963A79}"/>
              </a:ext>
            </a:extLst>
          </p:cNvPr>
          <p:cNvGrpSpPr/>
          <p:nvPr/>
        </p:nvGrpSpPr>
        <p:grpSpPr>
          <a:xfrm>
            <a:off x="8129654" y="8601084"/>
            <a:ext cx="808972" cy="839581"/>
            <a:chOff x="5295983" y="15373540"/>
            <a:chExt cx="808972" cy="839581"/>
          </a:xfrm>
        </p:grpSpPr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1D098B25-9185-41D9-A3E9-FDAB5D03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83" y="15373540"/>
              <a:ext cx="808972" cy="839581"/>
            </a:xfrm>
            <a:prstGeom prst="rect">
              <a:avLst/>
            </a:prstGeom>
          </p:spPr>
        </p:pic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88A06732-FB90-4493-907D-EBBE8986184C}"/>
                </a:ext>
              </a:extLst>
            </p:cNvPr>
            <p:cNvSpPr txBox="1"/>
            <p:nvPr/>
          </p:nvSpPr>
          <p:spPr>
            <a:xfrm>
              <a:off x="5376928" y="15529167"/>
              <a:ext cx="70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TOPIC AREA 4</a:t>
              </a:r>
            </a:p>
          </p:txBody>
        </p: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2DC900A8-DA8D-4388-9EAE-B22DBF0B379C}"/>
              </a:ext>
            </a:extLst>
          </p:cNvPr>
          <p:cNvSpPr txBox="1"/>
          <p:nvPr/>
        </p:nvSpPr>
        <p:spPr>
          <a:xfrm>
            <a:off x="5863199" y="10170787"/>
            <a:ext cx="1457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Observation of a child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8567F-F05A-4FA4-BCB5-7B538A57CFBA}"/>
              </a:ext>
            </a:extLst>
          </p:cNvPr>
          <p:cNvSpPr txBox="1"/>
          <p:nvPr/>
        </p:nvSpPr>
        <p:spPr>
          <a:xfrm>
            <a:off x="7461620" y="16550827"/>
            <a:ext cx="2024636" cy="461665"/>
          </a:xfrm>
          <a:prstGeom prst="rect">
            <a:avLst/>
          </a:prstGeom>
          <a:noFill/>
          <a:ln>
            <a:solidFill>
              <a:srgbClr val="971B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Exam content started after coursework is completed.</a:t>
            </a: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52349DF0-F266-43D1-B8ED-361ECEDBF1D5}"/>
              </a:ext>
            </a:extLst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97" y="188153"/>
            <a:ext cx="2045288" cy="1039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7EA4FB3-8552-4ACD-8EA3-72513C382309}"/>
              </a:ext>
            </a:extLst>
          </p:cNvPr>
          <p:cNvGrpSpPr/>
          <p:nvPr/>
        </p:nvGrpSpPr>
        <p:grpSpPr>
          <a:xfrm>
            <a:off x="238057" y="8471763"/>
            <a:ext cx="1099981" cy="509108"/>
            <a:chOff x="4466106" y="3737035"/>
            <a:chExt cx="1099981" cy="509108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E4F10C12-E80A-48A0-AB43-433E031FAF7E}"/>
                </a:ext>
              </a:extLst>
            </p:cNvPr>
            <p:cNvSpPr txBox="1"/>
            <p:nvPr/>
          </p:nvSpPr>
          <p:spPr>
            <a:xfrm>
              <a:off x="4466106" y="3737035"/>
              <a:ext cx="10999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Physical development</a:t>
              </a:r>
            </a:p>
          </p:txBody>
        </p:sp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00C63B8-1EA7-48B1-AAED-972757D90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l="1983" t="1468" r="5381" b="33668"/>
            <a:stretch/>
          </p:blipFill>
          <p:spPr>
            <a:xfrm>
              <a:off x="5085792" y="3886588"/>
              <a:ext cx="480295" cy="359555"/>
            </a:xfrm>
            <a:prstGeom prst="rect">
              <a:avLst/>
            </a:prstGeom>
          </p:spPr>
        </p:pic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00CA476C-BDC8-400B-A657-0E0DAA3B8AF6}"/>
              </a:ext>
            </a:extLst>
          </p:cNvPr>
          <p:cNvSpPr txBox="1"/>
          <p:nvPr/>
        </p:nvSpPr>
        <p:spPr>
          <a:xfrm>
            <a:off x="2423013" y="7925714"/>
            <a:ext cx="85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Physical, intellectual and social development norms from 1 to 5 years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4945EA04-0D3B-4777-AE3E-66C2134A6F13}"/>
              </a:ext>
            </a:extLst>
          </p:cNvPr>
          <p:cNvSpPr txBox="1"/>
          <p:nvPr/>
        </p:nvSpPr>
        <p:spPr>
          <a:xfrm>
            <a:off x="3495278" y="8110745"/>
            <a:ext cx="1257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Intellectual  development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E4238CFB-F381-4081-A2EB-9A4C5D98F31F}"/>
              </a:ext>
            </a:extLst>
          </p:cNvPr>
          <p:cNvSpPr txBox="1"/>
          <p:nvPr/>
        </p:nvSpPr>
        <p:spPr>
          <a:xfrm>
            <a:off x="6302676" y="6159933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Types of Childhood</a:t>
            </a:r>
          </a:p>
          <a:p>
            <a:r>
              <a:rPr lang="en-GB" sz="800" dirty="0"/>
              <a:t> accidents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5879CD70-1221-423F-A40D-AFB4FE7317EA}"/>
              </a:ext>
            </a:extLst>
          </p:cNvPr>
          <p:cNvSpPr txBox="1"/>
          <p:nvPr/>
        </p:nvSpPr>
        <p:spPr>
          <a:xfrm>
            <a:off x="4550049" y="7424129"/>
            <a:ext cx="153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Accidents and accident prevention in a childcare setting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2C62093-5DCE-4C26-AB8E-13A25EE02C53}"/>
              </a:ext>
            </a:extLst>
          </p:cNvPr>
          <p:cNvSpPr txBox="1"/>
          <p:nvPr/>
        </p:nvSpPr>
        <p:spPr>
          <a:xfrm>
            <a:off x="4803189" y="6244428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Reasons why</a:t>
            </a:r>
          </a:p>
          <a:p>
            <a:r>
              <a:rPr lang="en-GB" sz="800" dirty="0"/>
              <a:t> accidents can happen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260B2EB-6628-433B-8EA8-EF3FEC0237CD}"/>
              </a:ext>
            </a:extLst>
          </p:cNvPr>
          <p:cNvSpPr txBox="1"/>
          <p:nvPr/>
        </p:nvSpPr>
        <p:spPr>
          <a:xfrm>
            <a:off x="2717732" y="6230989"/>
            <a:ext cx="248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Choosing suitable  equipment </a:t>
            </a:r>
          </a:p>
          <a:p>
            <a:pPr algn="ctr"/>
            <a:r>
              <a:rPr lang="en-GB" sz="800" dirty="0"/>
              <a:t>For a childcare setting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10A0F213-1100-41FB-A02E-6D002332C318}"/>
              </a:ext>
            </a:extLst>
          </p:cNvPr>
          <p:cNvSpPr txBox="1"/>
          <p:nvPr/>
        </p:nvSpPr>
        <p:spPr>
          <a:xfrm>
            <a:off x="1210116" y="7701824"/>
            <a:ext cx="109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Types of essential</a:t>
            </a:r>
          </a:p>
          <a:p>
            <a:pPr algn="ctr"/>
            <a:r>
              <a:rPr lang="en-GB" sz="800" dirty="0"/>
              <a:t> equipment</a:t>
            </a:r>
          </a:p>
        </p:txBody>
      </p:sp>
      <p:pic>
        <p:nvPicPr>
          <p:cNvPr id="302" name="Picture 301">
            <a:extLst>
              <a:ext uri="{FF2B5EF4-FFF2-40B4-BE49-F238E27FC236}">
                <a16:creationId xmlns:a16="http://schemas.microsoft.com/office/drawing/2014/main" id="{D8704394-20ED-4B5E-9C07-C55B61AB8A3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80150" y="7156351"/>
            <a:ext cx="325554" cy="325554"/>
          </a:xfrm>
          <a:prstGeom prst="rect">
            <a:avLst/>
          </a:prstGeom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B71F363E-BEF7-42A7-8039-FD692D0DF23E}"/>
              </a:ext>
            </a:extLst>
          </p:cNvPr>
          <p:cNvSpPr txBox="1"/>
          <p:nvPr/>
        </p:nvSpPr>
        <p:spPr>
          <a:xfrm>
            <a:off x="1343371" y="5960132"/>
            <a:ext cx="2432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Factors affecting suitability and choice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3E39DD9F-8284-4E32-B40A-111FDA2639BD}"/>
              </a:ext>
            </a:extLst>
          </p:cNvPr>
          <p:cNvSpPr txBox="1"/>
          <p:nvPr/>
        </p:nvSpPr>
        <p:spPr>
          <a:xfrm>
            <a:off x="130233" y="3733283"/>
            <a:ext cx="117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Essential nutrient and their functions for children from birth to 5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A98D919-875F-4179-83F9-CB3A5C223C19}"/>
              </a:ext>
            </a:extLst>
          </p:cNvPr>
          <p:cNvSpPr txBox="1"/>
          <p:nvPr/>
        </p:nvSpPr>
        <p:spPr>
          <a:xfrm>
            <a:off x="-13123" y="4870620"/>
            <a:ext cx="95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Nutritional needs for a child</a:t>
            </a:r>
          </a:p>
          <a:p>
            <a:pPr algn="ctr"/>
            <a:r>
              <a:rPr lang="en-GB" sz="800" dirty="0"/>
              <a:t>  from birth to five years</a:t>
            </a:r>
          </a:p>
        </p:txBody>
      </p:sp>
      <p:pic>
        <p:nvPicPr>
          <p:cNvPr id="321" name="Picture 320">
            <a:extLst>
              <a:ext uri="{FF2B5EF4-FFF2-40B4-BE49-F238E27FC236}">
                <a16:creationId xmlns:a16="http://schemas.microsoft.com/office/drawing/2014/main" id="{7CD839A4-4034-4442-AA81-FF90126A65AB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613" y="4352187"/>
            <a:ext cx="408611" cy="344027"/>
          </a:xfrm>
          <a:prstGeom prst="rect">
            <a:avLst/>
          </a:prstGeom>
        </p:spPr>
      </p:pic>
      <p:pic>
        <p:nvPicPr>
          <p:cNvPr id="1026" name="Picture 2" descr="The Eatwell Guide refreshed - Buttriss - 2016 - Nutrition ...">
            <a:extLst>
              <a:ext uri="{FF2B5EF4-FFF2-40B4-BE49-F238E27FC236}">
                <a16:creationId xmlns:a16="http://schemas.microsoft.com/office/drawing/2014/main" id="{DA6C63E3-D6E8-4576-9B9A-9D7D9469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20" y="3783142"/>
            <a:ext cx="693434" cy="4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CDAC7794-DF97-4F53-A159-5E738DFC4937}"/>
              </a:ext>
            </a:extLst>
          </p:cNvPr>
          <p:cNvSpPr txBox="1"/>
          <p:nvPr/>
        </p:nvSpPr>
        <p:spPr>
          <a:xfrm>
            <a:off x="3642460" y="5396463"/>
            <a:ext cx="91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Plan  for preparing a feed / meal</a:t>
            </a:r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id="{AA00C224-4951-4CC5-B458-06B5136BAD3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913131" y="3921764"/>
            <a:ext cx="332115" cy="266698"/>
          </a:xfrm>
          <a:prstGeom prst="rect">
            <a:avLst/>
          </a:prstGeom>
        </p:spPr>
      </p:pic>
      <p:sp>
        <p:nvSpPr>
          <p:cNvPr id="330" name="TextBox 329">
            <a:extLst>
              <a:ext uri="{FF2B5EF4-FFF2-40B4-BE49-F238E27FC236}">
                <a16:creationId xmlns:a16="http://schemas.microsoft.com/office/drawing/2014/main" id="{F419DC0A-5FF8-40FE-8FD5-AEFB0B78D81F}"/>
              </a:ext>
            </a:extLst>
          </p:cNvPr>
          <p:cNvSpPr txBox="1"/>
          <p:nvPr/>
        </p:nvSpPr>
        <p:spPr>
          <a:xfrm>
            <a:off x="2908854" y="3749084"/>
            <a:ext cx="91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to evaluate, planning and preparation for  a feed / meal</a:t>
            </a:r>
          </a:p>
        </p:txBody>
      </p:sp>
      <p:sp>
        <p:nvSpPr>
          <p:cNvPr id="298" name="TextBox 2">
            <a:extLst>
              <a:ext uri="{FF2B5EF4-FFF2-40B4-BE49-F238E27FC236}">
                <a16:creationId xmlns:a16="http://schemas.microsoft.com/office/drawing/2014/main" id="{93A40F99-CE19-4C9B-99D0-985A57C7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89" y="17124429"/>
            <a:ext cx="9413875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28972BE4-8FD4-4845-AA0B-CB26D458DD6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10353</TotalTime>
  <Words>444</Words>
  <Application>Microsoft Office PowerPoint</Application>
  <PresentationFormat>Custom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456</cp:revision>
  <cp:lastPrinted>2020-07-01T11:28:25Z</cp:lastPrinted>
  <dcterms:created xsi:type="dcterms:W3CDTF">2018-02-08T08:28:53Z</dcterms:created>
  <dcterms:modified xsi:type="dcterms:W3CDTF">2025-11-03T17:34:30Z</dcterms:modified>
</cp:coreProperties>
</file>